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9" r:id="rId3"/>
    <p:sldId id="261" r:id="rId4"/>
    <p:sldId id="262" r:id="rId5"/>
    <p:sldId id="263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74" r:id="rId17"/>
    <p:sldId id="257" r:id="rId18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89800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urinic\Desktop\Odobreno_2014\Copy%20of%20Rezultati%20natje&#269;aj%2014%2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urinic\Desktop\Odobreno_2014\Kopija%20Prora&#269;uni_DP-MK_2004%20-2013%2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urinic\Desktop\Odobreno_2014\Kopija%20Prora&#269;uni_DP-MK_2004%20-2013%2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urinic\Desktop\Odobreno_2014\Kopija%20Prora&#269;uni_DP-MK_2004%20-2013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urinic\Desktop\Odobreno_2014\Copy%20of%20Rezultati%20natje&#269;aj%2014%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urinic\Desktop\Odobreno_2014\Copy%20of%20Rezultati%20natje&#269;aj%2014%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urinic\Desktop\Odobreno_2014\Copy%20of%20Rezultati%20natje&#269;aj%2014%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urinic\Desktop\Odobreno_2014\Copy%20of%20Rezultati%20natje&#269;aj%2014%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urinic\Desktop\Odobreno_2014\Copy%20of%20Rezultati%20natje&#269;aj%2014%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urinic\Desktop\Odobreno_2014\2007-2013%20-%20odobreni%20program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urinic\Desktop\Odobreno_2014\2007-2013%20-%20odobreni%20program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urinic\Desktop\Odobreno_2014\2007-2013%20-%20odobreni%20program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hr-HR" sz="1600" dirty="0" smtClean="0"/>
              <a:t>Prijavljeni programi</a:t>
            </a:r>
            <a:r>
              <a:rPr lang="hr-HR" sz="1600" baseline="0" dirty="0" smtClean="0"/>
              <a:t> </a:t>
            </a:r>
            <a:r>
              <a:rPr lang="hr-HR" sz="1600" dirty="0" smtClean="0"/>
              <a:t>prema </a:t>
            </a:r>
            <a:r>
              <a:rPr lang="hr-HR" sz="1600" dirty="0"/>
              <a:t>traženim sredstvima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43757190871494"/>
          <c:y val="0.4079895797429236"/>
          <c:w val="0.71021508429738078"/>
          <c:h val="0.52100177843797502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3.3717888750557562E-2"/>
                  <c:y val="-3.60731928415438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6701646554029091E-2"/>
                  <c:y val="6.514674378712980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6664022701936257E-2"/>
                  <c:y val="-5.71261529725152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578259973415711E-2"/>
                  <c:y val="-0.1418347076317106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548885801781773E-2"/>
                  <c:y val="-3.62913443198892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List1!$A$81:$A$85</c:f>
              <c:strCache>
                <c:ptCount val="5"/>
                <c:pt idx="0">
                  <c:v>Umjetnost</c:v>
                </c:pt>
                <c:pt idx="1">
                  <c:v>AKM sustav</c:v>
                </c:pt>
                <c:pt idx="2">
                  <c:v>Baština</c:v>
                </c:pt>
                <c:pt idx="3">
                  <c:v>Investicije</c:v>
                </c:pt>
                <c:pt idx="4">
                  <c:v>Međunarodna</c:v>
                </c:pt>
              </c:strCache>
            </c:strRef>
          </c:cat>
          <c:val>
            <c:numRef>
              <c:f>List1!$B$81:$B$85</c:f>
              <c:numCache>
                <c:formatCode>#,##0.00</c:formatCode>
                <c:ptCount val="5"/>
                <c:pt idx="0">
                  <c:v>282954305.82000005</c:v>
                </c:pt>
                <c:pt idx="1">
                  <c:v>111670747.91</c:v>
                </c:pt>
                <c:pt idx="2">
                  <c:v>569465385.17000008</c:v>
                </c:pt>
                <c:pt idx="3">
                  <c:v>692593238.3599999</c:v>
                </c:pt>
                <c:pt idx="4">
                  <c:v>64529173.670000002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806057936941862E-2"/>
          <c:y val="2.004112073261206E-2"/>
          <c:w val="0.8909782482202887"/>
          <c:h val="0.80535583190614068"/>
        </c:manualLayout>
      </c:layout>
      <c:line3DChart>
        <c:grouping val="standard"/>
        <c:varyColors val="0"/>
        <c:ser>
          <c:idx val="0"/>
          <c:order val="0"/>
          <c:cat>
            <c:strRef>
              <c:f>Sheet1!$A$9:$A$16</c:f>
              <c:strCache>
                <c:ptCount val="8"/>
                <c:pt idx="0">
                  <c:v>2007.</c:v>
                </c:pt>
                <c:pt idx="1">
                  <c:v>2008.</c:v>
                </c:pt>
                <c:pt idx="2">
                  <c:v>2009.</c:v>
                </c:pt>
                <c:pt idx="3">
                  <c:v>2010.</c:v>
                </c:pt>
                <c:pt idx="4">
                  <c:v>2011.</c:v>
                </c:pt>
                <c:pt idx="5">
                  <c:v>2012.</c:v>
                </c:pt>
                <c:pt idx="6">
                  <c:v>2013.**</c:v>
                </c:pt>
                <c:pt idx="7">
                  <c:v>2014.***</c:v>
                </c:pt>
              </c:strCache>
            </c:strRef>
          </c:cat>
          <c:val>
            <c:numRef>
              <c:f>Sheet1!$D$9:$D$16</c:f>
              <c:numCache>
                <c:formatCode>#,##0.00</c:formatCode>
                <c:ptCount val="8"/>
                <c:pt idx="0">
                  <c:v>0.85277906672021409</c:v>
                </c:pt>
                <c:pt idx="1">
                  <c:v>0.92009053489067716</c:v>
                </c:pt>
                <c:pt idx="2">
                  <c:v>0.75567086204431078</c:v>
                </c:pt>
                <c:pt idx="3">
                  <c:v>0.65684238104000381</c:v>
                </c:pt>
                <c:pt idx="4">
                  <c:v>0.65500048835454872</c:v>
                </c:pt>
                <c:pt idx="5">
                  <c:v>0.60785245558105749</c:v>
                </c:pt>
                <c:pt idx="6">
                  <c:v>0.56217877478852851</c:v>
                </c:pt>
                <c:pt idx="7">
                  <c:v>0.49343468300887988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843008"/>
        <c:axId val="88844544"/>
        <c:axId val="88945984"/>
      </c:line3DChart>
      <c:catAx>
        <c:axId val="88843008"/>
        <c:scaling>
          <c:orientation val="minMax"/>
        </c:scaling>
        <c:delete val="0"/>
        <c:axPos val="b"/>
        <c:majorTickMark val="out"/>
        <c:minorTickMark val="none"/>
        <c:tickLblPos val="nextTo"/>
        <c:crossAx val="88844544"/>
        <c:crosses val="autoZero"/>
        <c:auto val="1"/>
        <c:lblAlgn val="ctr"/>
        <c:lblOffset val="100"/>
        <c:noMultiLvlLbl val="0"/>
      </c:catAx>
      <c:valAx>
        <c:axId val="88844544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88843008"/>
        <c:crosses val="autoZero"/>
        <c:crossBetween val="between"/>
        <c:majorUnit val="0.1"/>
      </c:valAx>
      <c:serAx>
        <c:axId val="88945984"/>
        <c:scaling>
          <c:orientation val="minMax"/>
        </c:scaling>
        <c:delete val="1"/>
        <c:axPos val="b"/>
        <c:majorTickMark val="out"/>
        <c:minorTickMark val="none"/>
        <c:tickLblPos val="nextTo"/>
        <c:crossAx val="88844544"/>
        <c:crosses val="autoZero"/>
      </c:ser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cat>
            <c:strRef>
              <c:f>Sheet1!$A$9:$A$16</c:f>
              <c:strCache>
                <c:ptCount val="8"/>
                <c:pt idx="0">
                  <c:v>2007.</c:v>
                </c:pt>
                <c:pt idx="1">
                  <c:v>2008.</c:v>
                </c:pt>
                <c:pt idx="2">
                  <c:v>2009.</c:v>
                </c:pt>
                <c:pt idx="3">
                  <c:v>2010.</c:v>
                </c:pt>
                <c:pt idx="4">
                  <c:v>2011.</c:v>
                </c:pt>
                <c:pt idx="5">
                  <c:v>2012.</c:v>
                </c:pt>
                <c:pt idx="6">
                  <c:v>2013.**</c:v>
                </c:pt>
                <c:pt idx="7">
                  <c:v>2014.***</c:v>
                </c:pt>
              </c:strCache>
            </c:strRef>
          </c:cat>
          <c:val>
            <c:numRef>
              <c:f>Sheet1!$B$9:$B$16</c:f>
              <c:numCache>
                <c:formatCode>#,##0</c:formatCode>
                <c:ptCount val="8"/>
                <c:pt idx="0">
                  <c:v>120466786538.39999</c:v>
                </c:pt>
                <c:pt idx="1">
                  <c:v>126923423308.42</c:v>
                </c:pt>
                <c:pt idx="2">
                  <c:v>132740020690.53999</c:v>
                </c:pt>
                <c:pt idx="3">
                  <c:v>142754191316.85001</c:v>
                </c:pt>
                <c:pt idx="4">
                  <c:v>134109057178.98</c:v>
                </c:pt>
                <c:pt idx="5">
                  <c:v>132413411202</c:v>
                </c:pt>
                <c:pt idx="6">
                  <c:v>144667691943</c:v>
                </c:pt>
                <c:pt idx="7">
                  <c:v>156212805168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875008"/>
        <c:axId val="88876544"/>
        <c:axId val="88947776"/>
      </c:line3DChart>
      <c:catAx>
        <c:axId val="88875008"/>
        <c:scaling>
          <c:orientation val="minMax"/>
        </c:scaling>
        <c:delete val="0"/>
        <c:axPos val="b"/>
        <c:majorTickMark val="out"/>
        <c:minorTickMark val="none"/>
        <c:tickLblPos val="nextTo"/>
        <c:crossAx val="88876544"/>
        <c:crosses val="autoZero"/>
        <c:auto val="1"/>
        <c:lblAlgn val="ctr"/>
        <c:lblOffset val="100"/>
        <c:noMultiLvlLbl val="0"/>
      </c:catAx>
      <c:valAx>
        <c:axId val="888765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8875008"/>
        <c:crosses val="autoZero"/>
        <c:crossBetween val="between"/>
      </c:valAx>
      <c:serAx>
        <c:axId val="88947776"/>
        <c:scaling>
          <c:orientation val="minMax"/>
        </c:scaling>
        <c:delete val="1"/>
        <c:axPos val="b"/>
        <c:majorTickMark val="out"/>
        <c:minorTickMark val="none"/>
        <c:tickLblPos val="nextTo"/>
        <c:crossAx val="88876544"/>
        <c:crosses val="autoZero"/>
      </c:ser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spPr>
            <a:solidFill>
              <a:srgbClr val="FF0000"/>
            </a:solidFill>
          </c:spPr>
          <c:cat>
            <c:strRef>
              <c:f>Sheet1!$A$9:$A$16</c:f>
              <c:strCache>
                <c:ptCount val="8"/>
                <c:pt idx="0">
                  <c:v>2007.</c:v>
                </c:pt>
                <c:pt idx="1">
                  <c:v>2008.</c:v>
                </c:pt>
                <c:pt idx="2">
                  <c:v>2009.</c:v>
                </c:pt>
                <c:pt idx="3">
                  <c:v>2010.</c:v>
                </c:pt>
                <c:pt idx="4">
                  <c:v>2011.</c:v>
                </c:pt>
                <c:pt idx="5">
                  <c:v>2012.</c:v>
                </c:pt>
                <c:pt idx="6">
                  <c:v>2013.**</c:v>
                </c:pt>
                <c:pt idx="7">
                  <c:v>2014.***</c:v>
                </c:pt>
              </c:strCache>
            </c:strRef>
          </c:cat>
          <c:val>
            <c:numRef>
              <c:f>Sheet1!$C$9:$C$16</c:f>
              <c:numCache>
                <c:formatCode>#,##0</c:formatCode>
                <c:ptCount val="8"/>
                <c:pt idx="0">
                  <c:v>1027315537.95</c:v>
                </c:pt>
                <c:pt idx="1">
                  <c:v>1167810404.4200001</c:v>
                </c:pt>
                <c:pt idx="2">
                  <c:v>1003077658.6300001</c:v>
                </c:pt>
                <c:pt idx="3">
                  <c:v>937670029.27999997</c:v>
                </c:pt>
                <c:pt idx="4">
                  <c:v>878414979.45000005</c:v>
                </c:pt>
                <c:pt idx="5">
                  <c:v>804878171.50999999</c:v>
                </c:pt>
                <c:pt idx="6">
                  <c:v>813291058.08000016</c:v>
                </c:pt>
                <c:pt idx="7">
                  <c:v>770808160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889600"/>
        <c:axId val="88895488"/>
        <c:axId val="88946880"/>
      </c:line3DChart>
      <c:catAx>
        <c:axId val="88889600"/>
        <c:scaling>
          <c:orientation val="minMax"/>
        </c:scaling>
        <c:delete val="0"/>
        <c:axPos val="b"/>
        <c:majorTickMark val="out"/>
        <c:minorTickMark val="none"/>
        <c:tickLblPos val="nextTo"/>
        <c:crossAx val="88895488"/>
        <c:crosses val="autoZero"/>
        <c:auto val="1"/>
        <c:lblAlgn val="ctr"/>
        <c:lblOffset val="100"/>
        <c:noMultiLvlLbl val="0"/>
      </c:catAx>
      <c:valAx>
        <c:axId val="8889548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spPr>
          <a:noFill/>
        </c:spPr>
        <c:crossAx val="88889600"/>
        <c:crosses val="autoZero"/>
        <c:crossBetween val="between"/>
      </c:valAx>
      <c:serAx>
        <c:axId val="88946880"/>
        <c:scaling>
          <c:orientation val="minMax"/>
        </c:scaling>
        <c:delete val="1"/>
        <c:axPos val="b"/>
        <c:majorTickMark val="out"/>
        <c:minorTickMark val="none"/>
        <c:tickLblPos val="nextTo"/>
        <c:crossAx val="88895488"/>
        <c:crosses val="autoZero"/>
      </c:ser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hr-HR" sz="1600" dirty="0" smtClean="0"/>
              <a:t>Prijavljeni programi prema broju prijava</a:t>
            </a:r>
            <a:endParaRPr lang="hr-HR" sz="1600" dirty="0"/>
          </a:p>
        </c:rich>
      </c:tx>
      <c:layout>
        <c:manualLayout>
          <c:xMode val="edge"/>
          <c:yMode val="edge"/>
          <c:x val="0.17194512923350866"/>
          <c:y val="2.508832770492175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058193130825032"/>
          <c:y val="0.40142740073401467"/>
          <c:w val="0.66699750549705639"/>
          <c:h val="0.4984560142680809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4.2404147910943865E-2"/>
                  <c:y val="-7.73912353499146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225774463129377"/>
                  <c:y val="-3.23850143006760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6836420834853774E-2"/>
                  <c:y val="5.019970243004488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1822915404183508E-2"/>
                  <c:y val="-2.89029387913945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117505872662209"/>
                  <c:y val="-2.2887008032545026E-2"/>
                </c:manualLayout>
              </c:layout>
              <c:spPr/>
              <c:txPr>
                <a:bodyPr/>
                <a:lstStyle/>
                <a:p>
                  <a:pPr>
                    <a:defRPr sz="900"/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List1!$A$81:$A$85</c:f>
              <c:strCache>
                <c:ptCount val="5"/>
                <c:pt idx="0">
                  <c:v>Umjetnost</c:v>
                </c:pt>
                <c:pt idx="1">
                  <c:v>AKM sustav</c:v>
                </c:pt>
                <c:pt idx="2">
                  <c:v>Baština</c:v>
                </c:pt>
                <c:pt idx="3">
                  <c:v>Investicije</c:v>
                </c:pt>
                <c:pt idx="4">
                  <c:v>Međunarodna</c:v>
                </c:pt>
              </c:strCache>
            </c:strRef>
          </c:cat>
          <c:val>
            <c:numRef>
              <c:f>List1!$C$81:$C$85</c:f>
              <c:numCache>
                <c:formatCode>General</c:formatCode>
                <c:ptCount val="5"/>
                <c:pt idx="0">
                  <c:v>2952</c:v>
                </c:pt>
                <c:pt idx="1">
                  <c:v>1425</c:v>
                </c:pt>
                <c:pt idx="2">
                  <c:v>1863</c:v>
                </c:pt>
                <c:pt idx="3">
                  <c:v>675</c:v>
                </c:pt>
                <c:pt idx="4">
                  <c:v>585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baseline="0" dirty="0" smtClean="0"/>
              <a:t>Odobrena sredstva prema kulturnim područjima</a:t>
            </a:r>
            <a:endParaRPr lang="hr-HR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766828767517583"/>
          <c:y val="0.33867764692811914"/>
          <c:w val="0.69769527196535563"/>
          <c:h val="0.5401286713400408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8.2298406118046161E-2"/>
                  <c:y val="4.92452058172398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703620078964263E-2"/>
                  <c:y val="-2.82505873331147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870921867920738"/>
                  <c:y val="-9.33127313339454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4189315818819672E-2"/>
                  <c:y val="2.34970504632276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8222748353750464E-2"/>
                  <c:y val="-7.300679328313114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List1!$D$81:$D$85</c:f>
              <c:strCache>
                <c:ptCount val="5"/>
                <c:pt idx="0">
                  <c:v>Umjetnost</c:v>
                </c:pt>
                <c:pt idx="1">
                  <c:v>AKM sustav</c:v>
                </c:pt>
                <c:pt idx="2">
                  <c:v>Baština</c:v>
                </c:pt>
                <c:pt idx="3">
                  <c:v>Investicije</c:v>
                </c:pt>
                <c:pt idx="4">
                  <c:v>Međunarodna</c:v>
                </c:pt>
              </c:strCache>
            </c:strRef>
          </c:cat>
          <c:val>
            <c:numRef>
              <c:f>List1!$E$81:$E$85</c:f>
              <c:numCache>
                <c:formatCode>#,##0.00</c:formatCode>
                <c:ptCount val="5"/>
                <c:pt idx="0">
                  <c:v>54489892</c:v>
                </c:pt>
                <c:pt idx="1">
                  <c:v>30245792.449999999</c:v>
                </c:pt>
                <c:pt idx="2">
                  <c:v>62627645</c:v>
                </c:pt>
                <c:pt idx="3">
                  <c:v>55111000</c:v>
                </c:pt>
                <c:pt idx="4">
                  <c:v>4151667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Odobreni</a:t>
            </a:r>
            <a:r>
              <a:rPr lang="hr-HR" baseline="0" dirty="0" smtClean="0"/>
              <a:t> broj programa prema kulturnim područjima</a:t>
            </a:r>
            <a:endParaRPr lang="hr-HR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623483932145255"/>
          <c:y val="0.35538949709642942"/>
          <c:w val="0.58727531839185321"/>
          <c:h val="0.48790042495269859"/>
        </c:manualLayout>
      </c:layout>
      <c:pie3DChart>
        <c:varyColors val="1"/>
        <c:ser>
          <c:idx val="0"/>
          <c:order val="0"/>
          <c:explosion val="19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1.8557699379255201E-2"/>
                  <c:y val="-5.057159295284825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1445837004026155"/>
                  <c:y val="-1.90503698748997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4805502831453783E-2"/>
                  <c:y val="-6.18748202078222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3066020833365934E-3"/>
                  <c:y val="-5.6704991147793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670963789625879"/>
                  <c:y val="-1.50405657928279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List1!$D$81:$D$85</c:f>
              <c:strCache>
                <c:ptCount val="5"/>
                <c:pt idx="0">
                  <c:v>Umjetnost</c:v>
                </c:pt>
                <c:pt idx="1">
                  <c:v>AKM sustav</c:v>
                </c:pt>
                <c:pt idx="2">
                  <c:v>Baština</c:v>
                </c:pt>
                <c:pt idx="3">
                  <c:v>Investicije</c:v>
                </c:pt>
                <c:pt idx="4">
                  <c:v>Međunarodna</c:v>
                </c:pt>
              </c:strCache>
            </c:strRef>
          </c:cat>
          <c:val>
            <c:numRef>
              <c:f>List1!$F$81:$F$85</c:f>
              <c:numCache>
                <c:formatCode>#,##0</c:formatCode>
                <c:ptCount val="5"/>
                <c:pt idx="0">
                  <c:v>1453</c:v>
                </c:pt>
                <c:pt idx="1">
                  <c:v>897</c:v>
                </c:pt>
                <c:pt idx="2">
                  <c:v>878</c:v>
                </c:pt>
                <c:pt idx="3">
                  <c:v>325</c:v>
                </c:pt>
                <c:pt idx="4">
                  <c:v>311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hr-HR" sz="1600" dirty="0"/>
              <a:t>Udio odobrenih</a:t>
            </a:r>
            <a:r>
              <a:rPr lang="hr-HR" sz="1600" baseline="0" dirty="0"/>
              <a:t> u </a:t>
            </a:r>
            <a:r>
              <a:rPr lang="hr-HR" sz="1600" baseline="0" dirty="0" smtClean="0"/>
              <a:t>traženim</a:t>
            </a:r>
          </a:p>
          <a:p>
            <a:pPr>
              <a:defRPr sz="1600"/>
            </a:pPr>
            <a:r>
              <a:rPr lang="hr-HR" sz="1600" baseline="0" dirty="0" smtClean="0"/>
              <a:t> </a:t>
            </a:r>
            <a:r>
              <a:rPr lang="hr-HR" sz="1600" baseline="0" dirty="0"/>
              <a:t>sredstvima</a:t>
            </a:r>
            <a:endParaRPr lang="hr-HR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947718771988295E-2"/>
          <c:y val="0.26512149234880339"/>
          <c:w val="0.80810130292036519"/>
          <c:h val="0.4862412240933803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delete val="1"/>
            </c:dLbl>
            <c:dLbl>
              <c:idx val="1"/>
              <c:layout>
                <c:manualLayout>
                  <c:x val="-0.11966563900307373"/>
                  <c:y val="8.77599857325794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(List1!$B$80,List1!$E$80)</c:f>
              <c:strCache>
                <c:ptCount val="2"/>
                <c:pt idx="0">
                  <c:v>Traženo</c:v>
                </c:pt>
                <c:pt idx="1">
                  <c:v>Odobreno</c:v>
                </c:pt>
              </c:strCache>
            </c:strRef>
          </c:cat>
          <c:val>
            <c:numRef>
              <c:f>(List1!$B$86,List1!$E$86)</c:f>
              <c:numCache>
                <c:formatCode>#,##0.00</c:formatCode>
                <c:ptCount val="2"/>
                <c:pt idx="0">
                  <c:v>1721212850.9300001</c:v>
                </c:pt>
                <c:pt idx="1">
                  <c:v>206625996.44999999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hr-HR" sz="1600" dirty="0"/>
              <a:t>Udio odobrenih u </a:t>
            </a:r>
            <a:r>
              <a:rPr lang="hr-HR" sz="1600" dirty="0" smtClean="0"/>
              <a:t>prijavljenim </a:t>
            </a:r>
          </a:p>
          <a:p>
            <a:pPr>
              <a:defRPr sz="1600"/>
            </a:pPr>
            <a:r>
              <a:rPr lang="hr-HR" sz="1600" dirty="0" smtClean="0"/>
              <a:t>programima</a:t>
            </a:r>
            <a:endParaRPr lang="hr-HR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00930665823456"/>
          <c:y val="0.24219677750188923"/>
          <c:w val="0.66064368916274263"/>
          <c:h val="0.5276507041155372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5"/>
          </c:dPt>
          <c:dLbls>
            <c:dLbl>
              <c:idx val="0"/>
              <c:layout>
                <c:manualLayout>
                  <c:x val="2.8097091776127438E-2"/>
                  <c:y val="-4.06542007029160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delete val="1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(List1!$H$79,List1!$I$79)</c:f>
              <c:strCache>
                <c:ptCount val="2"/>
                <c:pt idx="0">
                  <c:v>Odobreno</c:v>
                </c:pt>
                <c:pt idx="1">
                  <c:v>Traženo</c:v>
                </c:pt>
              </c:strCache>
            </c:strRef>
          </c:cat>
          <c:val>
            <c:numRef>
              <c:f>(List1!$H$86,List1!$I$86)</c:f>
              <c:numCache>
                <c:formatCode>General</c:formatCode>
                <c:ptCount val="2"/>
                <c:pt idx="0" formatCode="0.0">
                  <c:v>51.519999999999996</c:v>
                </c:pt>
                <c:pt idx="1">
                  <c:v>48.5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87969735008427E-2"/>
          <c:y val="2.022351051903324E-2"/>
          <c:w val="0.72665221195176688"/>
          <c:h val="0.86683545772248083"/>
        </c:manualLayout>
      </c:layout>
      <c:line3DChart>
        <c:grouping val="standard"/>
        <c:varyColors val="0"/>
        <c:ser>
          <c:idx val="0"/>
          <c:order val="0"/>
          <c:spPr>
            <a:noFill/>
          </c:spPr>
          <c:cat>
            <c:numRef>
              <c:f>('2008-2014 (2)'!$C$32,'2008-2014 (2)'!$E$32,'2008-2014 (2)'!$G$32,'2008-2014 (2)'!$I$32,'2008-2014 (2)'!$K$32,'2008-2014 (2)'!$M$32,'2008-2014 (2)'!$O$32)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('2008-2014 (2)'!$C$32,'2008-2014 (2)'!$E$32,'2008-2014 (2)'!$G$32,'2008-2014 (2)'!$I$32,'2008-2014 (2)'!$K$32,'2008-2014 (2)'!$M$32,'2008-2014 (2)'!$O$32)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val>
          <c:smooth val="0"/>
        </c:ser>
        <c:ser>
          <c:idx val="1"/>
          <c:order val="1"/>
          <c:cat>
            <c:numRef>
              <c:f>('2008-2014 (2)'!$C$32,'2008-2014 (2)'!$E$32,'2008-2014 (2)'!$G$32,'2008-2014 (2)'!$I$32,'2008-2014 (2)'!$K$32,'2008-2014 (2)'!$M$32,'2008-2014 (2)'!$O$32)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('2008-2014 (2)'!$C$33,'2008-2014 (2)'!$E$33,'2008-2014 (2)'!$G$33,'2008-2014 (2)'!$I$33,'2008-2014 (2)'!$K$33,'2008-2014 (2)'!$M$33,'2008-2014 (2)'!$O$33)</c:f>
              <c:numCache>
                <c:formatCode>#,##0.00</c:formatCode>
                <c:ptCount val="7"/>
                <c:pt idx="0">
                  <c:v>495015399.88</c:v>
                </c:pt>
                <c:pt idx="1">
                  <c:v>509706821.43000001</c:v>
                </c:pt>
                <c:pt idx="2">
                  <c:v>382125994.62</c:v>
                </c:pt>
                <c:pt idx="3">
                  <c:v>356068839.07999998</c:v>
                </c:pt>
                <c:pt idx="4">
                  <c:v>301511589.93000001</c:v>
                </c:pt>
                <c:pt idx="5">
                  <c:v>284620884.67000002</c:v>
                </c:pt>
                <c:pt idx="6">
                  <c:v>282684157.83000004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942080"/>
        <c:axId val="88943616"/>
        <c:axId val="62515392"/>
      </c:line3DChart>
      <c:catAx>
        <c:axId val="8894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943616"/>
        <c:crosses val="autoZero"/>
        <c:auto val="1"/>
        <c:lblAlgn val="ctr"/>
        <c:lblOffset val="100"/>
        <c:noMultiLvlLbl val="0"/>
      </c:catAx>
      <c:valAx>
        <c:axId val="8894361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88942080"/>
        <c:crosses val="autoZero"/>
        <c:crossBetween val="between"/>
      </c:valAx>
      <c:serAx>
        <c:axId val="62515392"/>
        <c:scaling>
          <c:orientation val="minMax"/>
        </c:scaling>
        <c:delete val="1"/>
        <c:axPos val="b"/>
        <c:majorTickMark val="out"/>
        <c:minorTickMark val="none"/>
        <c:tickLblPos val="nextTo"/>
        <c:crossAx val="88943616"/>
        <c:crosses val="autoZero"/>
      </c:ser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76200"/>
          </c:spPr>
          <c:marker>
            <c:symbol val="none"/>
          </c:marker>
          <c:cat>
            <c:numRef>
              <c:f>('2008-2014 (2)'!$C$32,'2008-2014 (2)'!$E$32,'2008-2014 (2)'!$G$32,'2008-2014 (2)'!$I$32,'2008-2014 (2)'!$K$32,'2008-2014 (2)'!$M$32,'2008-2014 (2)'!$O$32)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('2008-2014 (2)'!$B$33,'2008-2014 (2)'!$D$33,'2008-2014 (2)'!$F$33,'2008-2014 (2)'!$H$33,'2008-2014 (2)'!$J$33,'2008-2014 (2)'!$L$33,'2008-2014 (2)'!$N$33)</c:f>
              <c:numCache>
                <c:formatCode>#,##0.00</c:formatCode>
                <c:ptCount val="7"/>
                <c:pt idx="0">
                  <c:v>6139</c:v>
                </c:pt>
                <c:pt idx="1">
                  <c:v>6142</c:v>
                </c:pt>
                <c:pt idx="2">
                  <c:v>5740</c:v>
                </c:pt>
                <c:pt idx="3">
                  <c:v>5694</c:v>
                </c:pt>
                <c:pt idx="4">
                  <c:v>5843</c:v>
                </c:pt>
                <c:pt idx="5">
                  <c:v>5999</c:v>
                </c:pt>
                <c:pt idx="6">
                  <c:v>6713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968576"/>
        <c:axId val="88974464"/>
      </c:lineChart>
      <c:catAx>
        <c:axId val="8896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974464"/>
        <c:crosses val="autoZero"/>
        <c:auto val="1"/>
        <c:lblAlgn val="ctr"/>
        <c:lblOffset val="100"/>
        <c:noMultiLvlLbl val="0"/>
      </c:catAx>
      <c:valAx>
        <c:axId val="88974464"/>
        <c:scaling>
          <c:orientation val="minMax"/>
          <c:min val="1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8896857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210629921259842E-2"/>
          <c:y val="2.8252405949256341E-2"/>
          <c:w val="0.89745603674540686"/>
          <c:h val="0.8326195683872849"/>
        </c:manualLayout>
      </c:layout>
      <c:lineChart>
        <c:grouping val="standard"/>
        <c:varyColors val="0"/>
        <c:ser>
          <c:idx val="0"/>
          <c:order val="0"/>
          <c:spPr>
            <a:ln w="76200"/>
          </c:spPr>
          <c:marker>
            <c:symbol val="none"/>
          </c:marker>
          <c:cat>
            <c:numRef>
              <c:f>('2008-2014 (2)'!$C$32,'2008-2014 (2)'!$E$32,'2008-2014 (2)'!$G$32,'2008-2014 (2)'!$I$32,'2008-2014 (2)'!$K$32,'2008-2014 (2)'!$M$32,'2008-2014 (2)'!$O$32)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('2008-2014 (2)'!$C$36,'2008-2014 (2)'!$E$36,'2008-2014 (2)'!$G$36,'2008-2014 (2)'!$I$36,'2008-2014 (2)'!$K$36,'2008-2014 (2)'!$M$36,'2008-2014 (2)'!$O$36)</c:f>
              <c:numCache>
                <c:formatCode>0</c:formatCode>
                <c:ptCount val="7"/>
                <c:pt idx="0">
                  <c:v>44.568887139353883</c:v>
                </c:pt>
                <c:pt idx="1">
                  <c:v>40.760203351076584</c:v>
                </c:pt>
                <c:pt idx="2">
                  <c:v>35.394646045406667</c:v>
                </c:pt>
                <c:pt idx="3">
                  <c:v>35.226353374479736</c:v>
                </c:pt>
                <c:pt idx="4">
                  <c:v>31.566221039880212</c:v>
                </c:pt>
                <c:pt idx="5">
                  <c:v>35.361983287826078</c:v>
                </c:pt>
                <c:pt idx="6">
                  <c:v>34.758055563178225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983040"/>
        <c:axId val="88984576"/>
      </c:lineChart>
      <c:catAx>
        <c:axId val="8898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984576"/>
        <c:crosses val="autoZero"/>
        <c:auto val="1"/>
        <c:lblAlgn val="ctr"/>
        <c:lblOffset val="100"/>
        <c:noMultiLvlLbl val="0"/>
      </c:catAx>
      <c:valAx>
        <c:axId val="8898457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898304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EA973-917A-4E6D-835D-8AB9D602534A}" type="datetimeFigureOut">
              <a:rPr lang="hr-HR" smtClean="0"/>
              <a:t>28.3.2014.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8F2D5-92F5-4F65-9FE7-D03EF8E1EC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6203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A52E-4531-42B0-9A28-A208333E692C}" type="datetimeFigureOut">
              <a:rPr lang="hr-HR" smtClean="0"/>
              <a:t>28.3.2014.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1C6F-B1EB-4508-B043-F5E5714F10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857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A52E-4531-42B0-9A28-A208333E692C}" type="datetimeFigureOut">
              <a:rPr lang="hr-HR" smtClean="0"/>
              <a:t>28.3.2014.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1C6F-B1EB-4508-B043-F5E5714F10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24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A52E-4531-42B0-9A28-A208333E692C}" type="datetimeFigureOut">
              <a:rPr lang="hr-HR" smtClean="0"/>
              <a:t>28.3.2014.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1C6F-B1EB-4508-B043-F5E5714F10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995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A52E-4531-42B0-9A28-A208333E692C}" type="datetimeFigureOut">
              <a:rPr lang="hr-HR" smtClean="0"/>
              <a:t>28.3.2014.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1C6F-B1EB-4508-B043-F5E5714F10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266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A52E-4531-42B0-9A28-A208333E692C}" type="datetimeFigureOut">
              <a:rPr lang="hr-HR" smtClean="0"/>
              <a:t>28.3.2014.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1C6F-B1EB-4508-B043-F5E5714F10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778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A52E-4531-42B0-9A28-A208333E692C}" type="datetimeFigureOut">
              <a:rPr lang="hr-HR" smtClean="0"/>
              <a:t>28.3.2014.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1C6F-B1EB-4508-B043-F5E5714F10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84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A52E-4531-42B0-9A28-A208333E692C}" type="datetimeFigureOut">
              <a:rPr lang="hr-HR" smtClean="0"/>
              <a:t>28.3.2014.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1C6F-B1EB-4508-B043-F5E5714F10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76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A52E-4531-42B0-9A28-A208333E692C}" type="datetimeFigureOut">
              <a:rPr lang="hr-HR" smtClean="0"/>
              <a:t>28.3.2014.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1C6F-B1EB-4508-B043-F5E5714F10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272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A52E-4531-42B0-9A28-A208333E692C}" type="datetimeFigureOut">
              <a:rPr lang="hr-HR" smtClean="0"/>
              <a:t>28.3.2014.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1C6F-B1EB-4508-B043-F5E5714F10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755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A52E-4531-42B0-9A28-A208333E692C}" type="datetimeFigureOut">
              <a:rPr lang="hr-HR" smtClean="0"/>
              <a:t>28.3.2014.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1C6F-B1EB-4508-B043-F5E5714F10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512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A52E-4531-42B0-9A28-A208333E692C}" type="datetimeFigureOut">
              <a:rPr lang="hr-HR" smtClean="0"/>
              <a:t>28.3.2014.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1C6F-B1EB-4508-B043-F5E5714F10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95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5A52E-4531-42B0-9A28-A208333E692C}" type="datetimeFigureOut">
              <a:rPr lang="hr-HR" smtClean="0"/>
              <a:t>28.3.2014.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A1C6F-B1EB-4508-B043-F5E5714F10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840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in-kulture.hr/default.aspx?id=974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6792"/>
            <a:ext cx="91440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/>
              <a:t>MINISTARSTVO KULTURE</a:t>
            </a:r>
          </a:p>
          <a:p>
            <a:pPr algn="ctr"/>
            <a:r>
              <a:rPr lang="hr-HR" sz="6600" dirty="0"/>
              <a:t>POZIV 2014.</a:t>
            </a:r>
          </a:p>
          <a:p>
            <a:pPr algn="ctr"/>
            <a:r>
              <a:rPr lang="hr-HR" sz="2200" dirty="0" smtClean="0"/>
              <a:t>REZULTATI NATJEČAJA – OŽUJAK 2014.</a:t>
            </a:r>
            <a:endParaRPr lang="hr-HR" sz="2200" dirty="0"/>
          </a:p>
        </p:txBody>
      </p:sp>
      <p:pic>
        <p:nvPicPr>
          <p:cNvPr id="1026" name="Picture 2" descr="K:\Logo MK\MK logo 1_h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221088"/>
            <a:ext cx="1407166" cy="151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3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46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/>
              <a:t>ODNOS  PRIJAVLJENIH I ODOBRENIH PROGRAMA ZA 2014</a:t>
            </a:r>
            <a:r>
              <a:rPr lang="hr-HR" sz="2800" dirty="0" smtClean="0"/>
              <a:t>.</a:t>
            </a:r>
            <a:endParaRPr lang="hr-HR" sz="2800" dirty="0"/>
          </a:p>
          <a:p>
            <a:pPr algn="ctr"/>
            <a:r>
              <a:rPr lang="hr-HR" sz="2000" dirty="0"/>
              <a:t>STANJE OŽUJAK 2014.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486616"/>
              </p:ext>
            </p:extLst>
          </p:nvPr>
        </p:nvGraphicFramePr>
        <p:xfrm>
          <a:off x="107503" y="847459"/>
          <a:ext cx="8784976" cy="5822061"/>
        </p:xfrm>
        <a:graphic>
          <a:graphicData uri="http://schemas.openxmlformats.org/drawingml/2006/table">
            <a:tbl>
              <a:tblPr/>
              <a:tblGrid>
                <a:gridCol w="1524116"/>
                <a:gridCol w="2454654"/>
                <a:gridCol w="773759"/>
                <a:gridCol w="1258889"/>
                <a:gridCol w="793092"/>
                <a:gridCol w="1040690"/>
                <a:gridCol w="469888"/>
                <a:gridCol w="469888"/>
              </a:tblGrid>
              <a:tr h="5626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KULTURNO PODRUČJE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PROGRAMSKA DJELATNOST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PRIJAVLJENI PROGRAMI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TRAŽENA </a:t>
                      </a:r>
                      <a:endParaRPr lang="hr-HR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SREDSTVA </a:t>
                      </a:r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(kn)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ODOBRENI PROGRAMI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ODOBRENA SREDSTVA (kn)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%</a:t>
                      </a:r>
                      <a:r>
                        <a:rPr lang="hr-HR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</a:t>
                      </a:r>
                    </a:p>
                    <a:p>
                      <a:pPr algn="ctr" fontAlgn="ctr"/>
                      <a:r>
                        <a:rPr lang="hr-HR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(3/1)</a:t>
                      </a:r>
                      <a:endParaRPr lang="hr-HR" sz="9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%</a:t>
                      </a:r>
                    </a:p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(4/2)</a:t>
                      </a:r>
                      <a:endParaRPr lang="hr-HR" sz="9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3471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3279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UMJETNOST</a:t>
                      </a:r>
                      <a:endParaRPr lang="hr-HR" sz="900" b="1" i="0" u="none" strike="noStrike" dirty="0">
                        <a:solidFill>
                          <a:srgbClr val="C0504D"/>
                        </a:solidFill>
                        <a:effectLst/>
                        <a:latin typeface="Trebuchet MS"/>
                      </a:endParaRP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Dramske i plesne umjetnosti te izvedbenih umjetnosti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518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107.565.349,06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256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25.754.392,00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49,4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23,9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Glazbene i glazbeno-scenske umjetnosti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472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24.344.888,91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243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7.794.100,00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51,5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32,0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Kulturno-umjetnički amaterizam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615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17.499.467,79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288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4.060.500,00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46,8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23,2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9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Vizualnih umjetnosti, likovnih monografija, dizajna i arhitekture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777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32.228.189,71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396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4.695.900,00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51,0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14,6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9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Inovativne umjetničke i kulturnie prakse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293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22.087.041,29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170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4.404.000,00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58,0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19,9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9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Potpora za poticanje književnog stvaralaštva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182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9.555.000,00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68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1.911.000,00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37,4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20,0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Redovna djelatnost strukovnih udruga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95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69.674.369,06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32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5.870.000,00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33,7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8,4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AKM SUSTAV</a:t>
                      </a:r>
                      <a:endParaRPr lang="hr-HR" sz="900" b="1" i="0" u="none" strike="noStrike" dirty="0">
                        <a:solidFill>
                          <a:srgbClr val="C89800"/>
                        </a:solidFill>
                        <a:effectLst/>
                        <a:latin typeface="Trebuchet MS"/>
                      </a:endParaRP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Knjižnična djelatnost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298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27.226.079,87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253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16.823.850,00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84,9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61,8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Arhivska djelatnost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123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11.285.332,71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105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3.349.011,00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85,4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29,7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Muzejsko-galerijska djelatnost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945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65.722.134,25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514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9.610.931,45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54,4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14,6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900" b="1" i="0" u="none" strike="noStrike" dirty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Digitalizacija arh., knjiž. i muz. građe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59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7.437.201,08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25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462.000,00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42,4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6,2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BAŠTINA</a:t>
                      </a:r>
                      <a:endParaRPr lang="hr-HR" sz="900" b="1" i="0" u="none" strike="noStrike" dirty="0">
                        <a:solidFill>
                          <a:srgbClr val="00B050"/>
                        </a:solidFill>
                        <a:effectLst/>
                        <a:latin typeface="Trebuchet MS"/>
                      </a:endParaRP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Zaštita i očuvanje arheološke baštine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292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60.468.742,78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133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5.930.000,00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45,5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9,8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9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Zaštita i očuvanje nepokretnih kulturnih dobara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1013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469.843.520,58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458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45.933.575,00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45,2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9,8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9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Zaštita i očuvanje pokretnih kulturnih dobara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324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36.040.011,21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217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10.217.070,00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67,0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28,3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9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Zaštita i očuvanje nematerijalnih kulturnih dobara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3.113.110,60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547.000,00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87,5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17,6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rebuchet MS"/>
                        </a:rPr>
                        <a:t>INVESTICIJE</a:t>
                      </a:r>
                      <a:endParaRPr lang="hr-HR" sz="900" b="1" i="0" u="none" strike="noStrike" dirty="0">
                        <a:solidFill>
                          <a:srgbClr val="0070C0"/>
                        </a:solidFill>
                        <a:effectLst/>
                        <a:latin typeface="Trebuchet MS"/>
                      </a:endParaRP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Trebuchet MS"/>
                        </a:rPr>
                        <a:t>Investicijska potpora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399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684.411.374,73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179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53.300.000,00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44,9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7,8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Trebuchet MS"/>
                        </a:rPr>
                        <a:t>Informatizacija ustanova kulture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276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8.181.863,63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146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1.811.000,00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52,9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22,1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4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900" b="1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Trebuchet MS"/>
                        </a:rPr>
                        <a:t>MEĐUNARODNA</a:t>
                      </a:r>
                      <a:endParaRPr lang="vi-VN" sz="900" b="1" i="0" u="none" strike="noStrike" dirty="0">
                        <a:solidFill>
                          <a:srgbClr val="974706"/>
                        </a:solidFill>
                        <a:effectLst/>
                        <a:latin typeface="Trebuchet MS"/>
                      </a:endParaRP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900" b="1" i="0" u="none" strike="noStrike" dirty="0">
                          <a:solidFill>
                            <a:srgbClr val="974706"/>
                          </a:solidFill>
                          <a:effectLst/>
                          <a:latin typeface="Trebuchet MS"/>
                        </a:rPr>
                        <a:t>Međunarodna kulturna suradnja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585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64.529.173,67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311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4.151.667,00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53,2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6,4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9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UKUPNO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7346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1.721.212.850,93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3864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206.625.996,45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52,6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12,0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7370"/>
              </p:ext>
            </p:extLst>
          </p:nvPr>
        </p:nvGraphicFramePr>
        <p:xfrm>
          <a:off x="827585" y="1196752"/>
          <a:ext cx="7560840" cy="2592286"/>
        </p:xfrm>
        <a:graphic>
          <a:graphicData uri="http://schemas.openxmlformats.org/drawingml/2006/table">
            <a:tbl>
              <a:tblPr/>
              <a:tblGrid>
                <a:gridCol w="1251643"/>
                <a:gridCol w="1523774"/>
                <a:gridCol w="1113014"/>
                <a:gridCol w="1584176"/>
                <a:gridCol w="1117480"/>
                <a:gridCol w="493071"/>
                <a:gridCol w="477682"/>
              </a:tblGrid>
              <a:tr h="63643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KULTURNO PODRUČJE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TRAŽENO</a:t>
                      </a:r>
                    </a:p>
                    <a:p>
                      <a:pPr algn="ctr" fontAlgn="ctr"/>
                      <a:endParaRPr lang="hr-HR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        Sredstva</a:t>
                      </a:r>
                      <a:r>
                        <a:rPr lang="hr-HR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(I)                 Broj programa (II)</a:t>
                      </a:r>
                      <a:endParaRPr lang="hr-HR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ODOBRENO</a:t>
                      </a:r>
                    </a:p>
                    <a:p>
                      <a:pPr algn="ctr" fontAlgn="ctr"/>
                      <a:endParaRPr lang="hr-HR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            Sredstva</a:t>
                      </a:r>
                      <a:r>
                        <a:rPr lang="hr-HR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(III)           Broj programa (IV)</a:t>
                      </a:r>
                      <a:endParaRPr lang="hr-HR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% </a:t>
                      </a:r>
                    </a:p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III/I</a:t>
                      </a:r>
                      <a:endParaRPr lang="hr-HR" sz="9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%</a:t>
                      </a:r>
                    </a:p>
                    <a:p>
                      <a:pPr algn="ctr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IV/II</a:t>
                      </a:r>
                      <a:endParaRPr lang="hr-HR" sz="9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597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 smtClean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UMJETNOST</a:t>
                      </a:r>
                      <a:endParaRPr lang="hr-HR" sz="1000" b="1" i="0" u="none" strike="noStrike" dirty="0">
                        <a:solidFill>
                          <a:srgbClr val="C0504D"/>
                        </a:solidFill>
                        <a:effectLst/>
                        <a:latin typeface="Trebuchet MS"/>
                      </a:endParaRPr>
                    </a:p>
                  </a:txBody>
                  <a:tcPr marL="8318" marR="8318" marT="83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282.954.305,82</a:t>
                      </a:r>
                    </a:p>
                  </a:txBody>
                  <a:tcPr marL="8318" marR="8318" marT="83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2952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54.489.892,00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1.453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19,3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49,2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7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 smtClean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AKM SUSTAV</a:t>
                      </a:r>
                      <a:endParaRPr lang="hr-HR" sz="1000" b="1" i="0" u="none" strike="noStrike" dirty="0">
                        <a:solidFill>
                          <a:srgbClr val="C89800"/>
                        </a:solidFill>
                        <a:effectLst/>
                        <a:latin typeface="Trebuchet MS"/>
                      </a:endParaRPr>
                    </a:p>
                  </a:txBody>
                  <a:tcPr marL="8318" marR="8318" marT="83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111.670.747,91</a:t>
                      </a:r>
                    </a:p>
                  </a:txBody>
                  <a:tcPr marL="8318" marR="8318" marT="83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1425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30.245.792,45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27,1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62,9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7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BAŠTINA</a:t>
                      </a:r>
                      <a:endParaRPr lang="hr-HR" sz="1000" b="1" i="0" u="none" strike="noStrike" dirty="0">
                        <a:solidFill>
                          <a:srgbClr val="00B050"/>
                        </a:solidFill>
                        <a:effectLst/>
                        <a:latin typeface="Trebuchet MS"/>
                      </a:endParaRPr>
                    </a:p>
                  </a:txBody>
                  <a:tcPr marL="8318" marR="8318" marT="83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569.465.385,17</a:t>
                      </a:r>
                    </a:p>
                  </a:txBody>
                  <a:tcPr marL="8318" marR="8318" marT="83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1863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62.627.645,00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11,0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47,1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7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rebuchet MS"/>
                        </a:rPr>
                        <a:t>INVESTICIJE</a:t>
                      </a:r>
                      <a:endParaRPr lang="hr-HR" sz="1000" b="1" i="0" u="none" strike="noStrike" dirty="0">
                        <a:solidFill>
                          <a:srgbClr val="0070C0"/>
                        </a:solidFill>
                        <a:effectLst/>
                        <a:latin typeface="Trebuchet MS"/>
                      </a:endParaRPr>
                    </a:p>
                  </a:txBody>
                  <a:tcPr marL="8318" marR="8318" marT="83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692.593.238,36</a:t>
                      </a:r>
                    </a:p>
                  </a:txBody>
                  <a:tcPr marL="8318" marR="8318" marT="83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675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55.111.000,00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8,0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48,1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7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00" b="1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Trebuchet MS"/>
                        </a:rPr>
                        <a:t>MEĐUNARODNA</a:t>
                      </a:r>
                      <a:endParaRPr lang="vi-VN" sz="1000" b="1" i="0" u="none" strike="noStrike" dirty="0">
                        <a:solidFill>
                          <a:srgbClr val="974706"/>
                        </a:solidFill>
                        <a:effectLst/>
                        <a:latin typeface="Trebuchet MS"/>
                      </a:endParaRPr>
                    </a:p>
                  </a:txBody>
                  <a:tcPr marL="8318" marR="8318" marT="83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64.529.173,67</a:t>
                      </a:r>
                    </a:p>
                  </a:txBody>
                  <a:tcPr marL="8318" marR="8318" marT="83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585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4.151.667,00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6,4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53,2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7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UKUPNO</a:t>
                      </a:r>
                    </a:p>
                  </a:txBody>
                  <a:tcPr marL="8318" marR="8318" marT="83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1.721.212.850,93</a:t>
                      </a:r>
                    </a:p>
                  </a:txBody>
                  <a:tcPr marL="8318" marR="8318" marT="83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7500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206.625.996,45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3.864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12,0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51,5</a:t>
                      </a:r>
                    </a:p>
                  </a:txBody>
                  <a:tcPr marL="8318" marR="8318" marT="83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295756"/>
              </p:ext>
            </p:extLst>
          </p:nvPr>
        </p:nvGraphicFramePr>
        <p:xfrm>
          <a:off x="265262" y="4005064"/>
          <a:ext cx="432048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020604"/>
              </p:ext>
            </p:extLst>
          </p:nvPr>
        </p:nvGraphicFramePr>
        <p:xfrm>
          <a:off x="4139952" y="4005064"/>
          <a:ext cx="4680520" cy="266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146" y="1886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/>
              <a:t>ODNOS  PRIJAVLJENIH I ODOBRENIH PROGRAMA ZA 2014</a:t>
            </a:r>
            <a:r>
              <a:rPr lang="hr-HR" sz="2800" dirty="0" smtClean="0"/>
              <a:t>.</a:t>
            </a:r>
            <a:endParaRPr lang="hr-HR" sz="2800" dirty="0"/>
          </a:p>
          <a:p>
            <a:pPr algn="ctr"/>
            <a:r>
              <a:rPr lang="hr-HR" sz="2000" dirty="0"/>
              <a:t>STANJE OŽUJAK 2014. – SAŽETI PREGLED</a:t>
            </a:r>
          </a:p>
        </p:txBody>
      </p:sp>
    </p:spTree>
    <p:extLst>
      <p:ext uri="{BB962C8B-B14F-4D97-AF65-F5344CB8AC3E}">
        <p14:creationId xmlns:p14="http://schemas.microsoft.com/office/powerpoint/2010/main" val="9991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000" dirty="0" smtClean="0"/>
              <a:t>ODOBRENI </a:t>
            </a:r>
            <a:r>
              <a:rPr lang="hr-HR" sz="2000" dirty="0"/>
              <a:t>PROGRAMI </a:t>
            </a:r>
            <a:r>
              <a:rPr lang="hr-HR" sz="2000" dirty="0" smtClean="0"/>
              <a:t> MINISTARSTVA KULTURE U RAZDOBLJU 2007</a:t>
            </a:r>
            <a:r>
              <a:rPr lang="hr-HR" sz="2000" dirty="0"/>
              <a:t>.-2013</a:t>
            </a:r>
            <a:r>
              <a:rPr lang="hr-HR" sz="2000" dirty="0" smtClean="0"/>
              <a:t>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833594"/>
              </p:ext>
            </p:extLst>
          </p:nvPr>
        </p:nvGraphicFramePr>
        <p:xfrm>
          <a:off x="179512" y="532183"/>
          <a:ext cx="8640959" cy="5921153"/>
        </p:xfrm>
        <a:graphic>
          <a:graphicData uri="http://schemas.openxmlformats.org/drawingml/2006/table">
            <a:tbl>
              <a:tblPr/>
              <a:tblGrid>
                <a:gridCol w="2027301"/>
                <a:gridCol w="353139"/>
                <a:gridCol w="765143"/>
                <a:gridCol w="251153"/>
                <a:gridCol w="654122"/>
                <a:gridCol w="251153"/>
                <a:gridCol w="742213"/>
                <a:gridCol w="251153"/>
                <a:gridCol w="654122"/>
                <a:gridCol w="251153"/>
                <a:gridCol w="654122"/>
                <a:gridCol w="251153"/>
                <a:gridCol w="654122"/>
                <a:gridCol w="226788"/>
                <a:gridCol w="654122"/>
              </a:tblGrid>
              <a:tr h="1829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+mn-ea"/>
                          <a:cs typeface="+mn-cs"/>
                        </a:rPr>
                        <a:t>Programsko područje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+mn-ea"/>
                          <a:cs typeface="+mn-cs"/>
                        </a:rPr>
                        <a:t>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+mn-ea"/>
                          <a:cs typeface="+mn-cs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+mn-ea"/>
                          <a:cs typeface="+mn-cs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Arhivska djelatnost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6.103.000,00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6.404.000,00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5.259.700,00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5.534.110,00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5.100.150,00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4.534.900,00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4.001.388,78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Časopisi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7.560.000,00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7.690.000,00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7.261.000,00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6.075.000,00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5.755.000,00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5.748.000,00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Digitalizacija arhivske, knjižnične i muzejske građe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1.256.000,00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1.219.000,00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928.000,00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1.321.000,00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Dramska umjetnost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27.536.250,00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29.829.417,00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27.236.000,00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27.283.964,00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25.729.000,00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24.934.320,00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21.985.500,00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Glazbene i glazbeno-scenske umjetnosti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7.176.500,00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7.817.000,00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7.812.900,00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7.826.600,00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7.683.000,00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8.208.800,00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7.798.500,00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Informatizacija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3.630.000,00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3.999.700,00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1.870.500,00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1.536.000,00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1.958.000,00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1.869.500,00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2.019.000,00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Investicijska potpora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196.700.000,00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165.987.365,71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99.000.705,51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87.668.900,00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52.421.675,52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44.500.000,00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55.001.223,00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KKT-Međunarodna kulturna djelatnost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132.495,02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254.686,16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436.705,60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250.899,01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195.336,00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977.200,00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Književne manifestacije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3.464.500,00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3.239.000,00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3.441.150,00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3.040.500,00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3.246.000,00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3.375.205,00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3.643.040,50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Književni programi knjižara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332.800,00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337.800,00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322.000,00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Književno stvaralaštvo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1.092.000,00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903.000,00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798.000,00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1.386.000,00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1.449.000,00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1.659.000,00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Knjižnična djelatnost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21.603.000,00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20.583.000,00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18.732.606,00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18.155.580,00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18.066.000,00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17.180.000,00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17.618.000,00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Kulturno - umjetnički amaterizam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5.357.217,00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4.856.230,00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3.596.500,00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3.754.200,00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3.805.500,00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3.881.900,00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3.830.000,00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Likovna, vizualna i audiovizualna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6.409.950,00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7.218.368,00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5.685.300,00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5.591.335,00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5.703.490,00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5.356.600,00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5.488.460,00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Međunarodna kulturna suradnja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14.277.317,69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13.423.201,82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11.936.582,81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10.681.464,07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10.118.241,33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10.264.407,67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12.408.422,81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Muzejsko-galerijska djelatnost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16.320.879,67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18.461.406,74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15.733.451,20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13.214.234,00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12.970.245,08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9.892.920,00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10.086.200,00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Neprofitni mediji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2.910.156,00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Nove medijske kulture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5.427.150,00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6.675.000,00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4.185.500,00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4.590.000,00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4.953.000,00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5.310.000,00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5.578.000,00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Otkup knjiga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18.516.630,00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13.993.165,00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14.104.530,00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12.347.540,00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11.952.790,00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11.246.942,00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10.924.547,25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Potpora knjizi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7.462.000,00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6.633.500,00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5.866.000,00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6.787.500,00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6.909.000,00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6.026.000,00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6.541.000,00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Potpora knjizi strana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932.137,50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634.800,00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403.702,50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412.500,00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416.250,00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455.250,00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489.300,00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Redovna djelatnost strukovnih udruga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6.570.000,00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6.285.000,00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5.915.000,00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79">
                <a:tc>
                  <a:txBody>
                    <a:bodyPr/>
                    <a:lstStyle/>
                    <a:p>
                      <a:pPr algn="l" fontAlgn="ctr"/>
                      <a:r>
                        <a:rPr lang="nn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Zaštite i očuvanja nematerijalnih kulturnih dobara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396.500,00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Nepokretna kulturna dobra i arheologija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138.744.373,00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161.780.881,00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121.456.961,00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114.812.500,00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103.913.662,00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99.619.640,00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76.138.361,70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Pokretna kulturna dobra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10.916.000,00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8.761.500,00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8.421.013,00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7.371.750,00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9.018.500,00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8.639.950,00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Pokretna kulturna dobra - HRZ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9.550.300,00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7.999.900,00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1.778.000,00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Poduzetništvo u kulturi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1.649.880,00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Programi digitalizacije kina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7.971.027,79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UKUPNO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495.015.399,88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509.706.821,43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382.125.994,62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356.068.839,08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301.511.589,93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284.620.884,67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282.684.157,83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292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Hrvatski audiovizualni centar*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Sredstva MK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34.500.000,00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34.500.000,00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43.268.282,00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43.268.282,00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6133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Vlastita sredstva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3.094.585,00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23.863.342,00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21.522.683,00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hr-H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32.709.468,00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4401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UKUPNO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37.594.585,00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58.363.342,00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64.790.965,00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hr-H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75.977.750,00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8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456897"/>
              </p:ext>
            </p:extLst>
          </p:nvPr>
        </p:nvGraphicFramePr>
        <p:xfrm>
          <a:off x="220441" y="6216"/>
          <a:ext cx="665581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0598" y="76470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Trend odobrenih sredstava za programe 2007.-2013.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38610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Trend broja odobrenih programa u razdoblju 2007.-2013.</a:t>
            </a:r>
            <a:endParaRPr lang="hr-HR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413499"/>
              </p:ext>
            </p:extLst>
          </p:nvPr>
        </p:nvGraphicFramePr>
        <p:xfrm>
          <a:off x="500236" y="3717032"/>
          <a:ext cx="52959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13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7251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/>
              <a:t>UDIO ODOBRENIH </a:t>
            </a:r>
            <a:r>
              <a:rPr lang="hr-HR" sz="2800" dirty="0" smtClean="0"/>
              <a:t>(NATJEČAJNIH) PROGRAMSKIH SREDSTAVA </a:t>
            </a:r>
          </a:p>
          <a:p>
            <a:pPr algn="ctr"/>
            <a:r>
              <a:rPr lang="hr-HR" sz="2800" dirty="0" smtClean="0"/>
              <a:t>U UKUPNIM PRORAČUNIMA MINISTARSTVA KULTURE U RAZDOBLJU 2007.-2013.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908597"/>
              </p:ext>
            </p:extLst>
          </p:nvPr>
        </p:nvGraphicFramePr>
        <p:xfrm>
          <a:off x="2411760" y="3645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077527"/>
              </p:ext>
            </p:extLst>
          </p:nvPr>
        </p:nvGraphicFramePr>
        <p:xfrm>
          <a:off x="287523" y="1700808"/>
          <a:ext cx="8568953" cy="165618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56202"/>
                <a:gridCol w="1046119"/>
                <a:gridCol w="1077772"/>
                <a:gridCol w="1077772"/>
                <a:gridCol w="1077772"/>
                <a:gridCol w="1077772"/>
                <a:gridCol w="1077772"/>
                <a:gridCol w="1077772"/>
              </a:tblGrid>
              <a:tr h="220237">
                <a:tc>
                  <a:txBody>
                    <a:bodyPr/>
                    <a:lstStyle/>
                    <a:p>
                      <a:pPr algn="l" fontAlgn="b"/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effectLst/>
                        </a:rPr>
                        <a:t>2007.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effectLst/>
                        </a:rPr>
                        <a:t>2008.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effectLst/>
                        </a:rPr>
                        <a:t>2009.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effectLst/>
                        </a:rPr>
                        <a:t>2010.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effectLst/>
                        </a:rPr>
                        <a:t>2011.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effectLst/>
                        </a:rPr>
                        <a:t>2012.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effectLst/>
                        </a:rPr>
                        <a:t>2013.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283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 smtClean="0">
                          <a:effectLst/>
                        </a:rPr>
                        <a:t>PRORAČUNI MINISTARSTVA KULTURE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1.110.674.804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1.250.501.174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1.079.615.245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1.010.802.439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955.171.636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804.878.172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813.291.058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426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 smtClean="0">
                          <a:effectLst/>
                        </a:rPr>
                        <a:t>SREDSTVA ZA ODOBRENE PROGRAME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495.015.399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509.706.821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382.125.994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356.068.839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301.511.589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284.620.884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dirty="0" smtClean="0">
                          <a:effectLst/>
                        </a:rPr>
                        <a:t>282.684.157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3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 smtClean="0">
                          <a:effectLst/>
                        </a:rPr>
                        <a:t>%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44,57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40,76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 smtClean="0">
                          <a:effectLst/>
                        </a:rPr>
                        <a:t>35,39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35,23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31,57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35,36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34,76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18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4" y="251356"/>
            <a:ext cx="90315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/>
              <a:t>UDIO </a:t>
            </a:r>
            <a:r>
              <a:rPr lang="hr-HR" sz="2800" dirty="0" smtClean="0"/>
              <a:t>PRORAČUNA MINISTARSTVA KULTURE </a:t>
            </a:r>
            <a:r>
              <a:rPr lang="hr-HR" sz="2800" dirty="0"/>
              <a:t>U </a:t>
            </a:r>
            <a:r>
              <a:rPr lang="hr-HR" sz="2800" dirty="0" smtClean="0"/>
              <a:t>DRŽAVNOM PRORAČUNU U RAZDOBLJU 2007.-2013.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456409"/>
              </p:ext>
            </p:extLst>
          </p:nvPr>
        </p:nvGraphicFramePr>
        <p:xfrm>
          <a:off x="488252" y="1251198"/>
          <a:ext cx="8064896" cy="2447925"/>
        </p:xfrm>
        <a:graphic>
          <a:graphicData uri="http://schemas.openxmlformats.org/drawingml/2006/table">
            <a:tbl>
              <a:tblPr/>
              <a:tblGrid>
                <a:gridCol w="1340325"/>
                <a:gridCol w="2552124"/>
                <a:gridCol w="2575075"/>
                <a:gridCol w="1597372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GODINA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DRŽAVNI PRORAČUN*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MINISTARSTVO KULTURE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120.466.786.538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1.027.315.538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126.923.423.308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1.167.810.404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132.740.020.691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1.003.077.659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142.754.191.317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937.670.029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134.109.057.179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878.414.979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132.413.411.202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804.878.172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2013.**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144.667.691.943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813.291.058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2014.***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156.212.805.168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770.808.160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43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Rashodi ostvarenog državnog proračuna obuhvaćaju: rashode poslovanja i rashode za nabavu nefinancijske imovine te izdatke za financijsku imovinu i otplatu zajmova.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** Dostupni podaci samo za planirane rashode državnog proračuna prema rebalansu proračuna iz studenog 2013.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*** Podaci prema rebalansu proračuna iz ožujka  2014.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425">
                <a:tc gridSpan="4">
                  <a:txBody>
                    <a:bodyPr/>
                    <a:lstStyle/>
                    <a:p>
                      <a:pPr algn="l" fontAlgn="t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Napomena:</a:t>
                      </a:r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Od </a:t>
                      </a: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2007.</a:t>
                      </a:r>
                      <a:r>
                        <a:rPr lang="hr-H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do 20</a:t>
                      </a: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godine u sklopu Ministarstva kulture djeluje Uprave za zaštitu prirode čiji je proračun </a:t>
                      </a: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radi usporedivosti podataka isključen </a:t>
                      </a:r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iz proračuna Ministarstva </a:t>
                      </a: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kulture.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Grafikon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823421"/>
              </p:ext>
            </p:extLst>
          </p:nvPr>
        </p:nvGraphicFramePr>
        <p:xfrm>
          <a:off x="920300" y="3645024"/>
          <a:ext cx="7200799" cy="3563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27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kon 3"/>
          <p:cNvGraphicFramePr/>
          <p:nvPr>
            <p:extLst>
              <p:ext uri="{D42A27DB-BD31-4B8C-83A1-F6EECF244321}">
                <p14:modId xmlns:p14="http://schemas.microsoft.com/office/powerpoint/2010/main" val="1521151074"/>
              </p:ext>
            </p:extLst>
          </p:nvPr>
        </p:nvGraphicFramePr>
        <p:xfrm>
          <a:off x="3419872" y="260648"/>
          <a:ext cx="5043488" cy="308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65756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Kretanje državnog proračuna u </a:t>
            </a:r>
            <a:r>
              <a:rPr lang="hr-HR" dirty="0" smtClean="0"/>
              <a:t>razdoblju 2007</a:t>
            </a:r>
            <a:r>
              <a:rPr lang="hr-HR" dirty="0"/>
              <a:t>.-2014.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371703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Kretanje proračuna Ministarstva kulture u </a:t>
            </a:r>
            <a:r>
              <a:rPr lang="hr-HR" dirty="0" smtClean="0"/>
              <a:t>razdoblju 2007</a:t>
            </a:r>
            <a:r>
              <a:rPr lang="hr-HR" dirty="0"/>
              <a:t>.-2014.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8340" y="5209063"/>
            <a:ext cx="4248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 smtClean="0"/>
              <a:t>U odnosu na 2008. pad u 2014. iznosi 34%</a:t>
            </a:r>
            <a:endParaRPr lang="hr-HR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1988840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 smtClean="0"/>
              <a:t>U odnosu na 2008. povećanje u 2014. iznosi 23%</a:t>
            </a:r>
            <a:endParaRPr lang="hr-HR" sz="1400" b="1" dirty="0"/>
          </a:p>
        </p:txBody>
      </p:sp>
      <p:graphicFrame>
        <p:nvGraphicFramePr>
          <p:cNvPr id="11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945884"/>
              </p:ext>
            </p:extLst>
          </p:nvPr>
        </p:nvGraphicFramePr>
        <p:xfrm>
          <a:off x="3707904" y="3248173"/>
          <a:ext cx="5022155" cy="320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346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7008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620688"/>
            <a:ext cx="9001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OBJAVLJENI REZULTATI POZIVA ZA PREDLAGANJE JAVNIH POTREBA U KULTURI U REPUBLICI HRVATSKOJ ZA 2014. DOSTUPNI NA:</a:t>
            </a:r>
          </a:p>
          <a:p>
            <a:endParaRPr lang="hr-HR" dirty="0"/>
          </a:p>
          <a:p>
            <a:pPr algn="ctr"/>
            <a:r>
              <a:rPr lang="hr-HR" dirty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www.min-kulture.hr/default.aspx?id=9743</a:t>
            </a:r>
            <a:endParaRPr lang="hr-HR" dirty="0" smtClean="0"/>
          </a:p>
          <a:p>
            <a:endParaRPr lang="hr-HR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6"/>
          <a:stretch/>
        </p:blipFill>
        <p:spPr bwMode="auto">
          <a:xfrm>
            <a:off x="865112" y="2348880"/>
            <a:ext cx="7163272" cy="386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8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06489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600" b="1" dirty="0"/>
              <a:t>POZIV 2014. U BROJKAMA</a:t>
            </a:r>
          </a:p>
          <a:p>
            <a:pPr algn="ctr"/>
            <a:r>
              <a:rPr lang="hr-HR" sz="3600" dirty="0" smtClean="0"/>
              <a:t>REZULTATI: OŽUJAK </a:t>
            </a:r>
            <a:r>
              <a:rPr lang="hr-HR" sz="3600" dirty="0"/>
              <a:t>2014.</a:t>
            </a:r>
          </a:p>
          <a:p>
            <a:endParaRPr lang="hr-HR" sz="1600" dirty="0"/>
          </a:p>
          <a:p>
            <a:pPr algn="just"/>
            <a:r>
              <a:rPr lang="hr-HR" sz="3600" b="1" dirty="0" smtClean="0"/>
              <a:t>17</a:t>
            </a:r>
            <a:r>
              <a:rPr lang="hr-HR" sz="2800" dirty="0" smtClean="0"/>
              <a:t> PROGRAMSKIH PODRUČJA OD 24 PLANIRANA U TIJEKU 2014</a:t>
            </a:r>
            <a:r>
              <a:rPr lang="hr-HR" dirty="0" smtClean="0"/>
              <a:t>.</a:t>
            </a:r>
          </a:p>
          <a:p>
            <a:pPr algn="ctr"/>
            <a:r>
              <a:rPr lang="hr-HR" b="1" dirty="0" smtClean="0"/>
              <a:t>---</a:t>
            </a:r>
            <a:endParaRPr lang="hr-HR" b="1" dirty="0"/>
          </a:p>
          <a:p>
            <a:pPr algn="just"/>
            <a:r>
              <a:rPr lang="hr-HR" sz="3600" b="1" dirty="0" smtClean="0"/>
              <a:t>7.346</a:t>
            </a:r>
            <a:r>
              <a:rPr lang="hr-HR" sz="2800" dirty="0" smtClean="0"/>
              <a:t> PRIJAVLJENIH PROGRAMA OD 12.000 UKUPNO OČEKIVANIH U 2014.</a:t>
            </a:r>
            <a:endParaRPr lang="hr-HR" sz="2800" dirty="0"/>
          </a:p>
          <a:p>
            <a:pPr algn="just"/>
            <a:r>
              <a:rPr lang="hr-HR" sz="3600" b="1" dirty="0" smtClean="0"/>
              <a:t>1,72 </a:t>
            </a:r>
            <a:r>
              <a:rPr lang="hr-HR" sz="2800" dirty="0" smtClean="0"/>
              <a:t>MILIJARDE</a:t>
            </a:r>
            <a:r>
              <a:rPr lang="hr-HR" sz="3600" b="1" dirty="0" smtClean="0"/>
              <a:t> </a:t>
            </a:r>
            <a:r>
              <a:rPr lang="hr-HR" sz="2800" dirty="0" smtClean="0"/>
              <a:t>KN TRAŽENIH SREDSTAVA OD OČEKIVANO TRAŽENIH 1,8 MILIJARDI u 2014.</a:t>
            </a:r>
          </a:p>
          <a:p>
            <a:pPr algn="ctr"/>
            <a:r>
              <a:rPr lang="hr-HR" b="1" dirty="0"/>
              <a:t>---</a:t>
            </a:r>
          </a:p>
          <a:p>
            <a:pPr algn="just"/>
            <a:r>
              <a:rPr lang="hr-HR" sz="3600" b="1" dirty="0" smtClean="0"/>
              <a:t>3.864</a:t>
            </a:r>
            <a:r>
              <a:rPr lang="hr-HR" sz="2800" dirty="0" smtClean="0"/>
              <a:t> ODOBRENA PROGRAMA (52,6%)</a:t>
            </a:r>
          </a:p>
          <a:p>
            <a:pPr algn="just"/>
            <a:r>
              <a:rPr lang="hr-HR" sz="3600" b="1" dirty="0"/>
              <a:t>206,6</a:t>
            </a:r>
            <a:r>
              <a:rPr lang="hr-HR" sz="2800" b="1" dirty="0" smtClean="0"/>
              <a:t> </a:t>
            </a:r>
            <a:r>
              <a:rPr lang="hr-HR" sz="2800" dirty="0" smtClean="0"/>
              <a:t>MILIJUNA KN ODOBRENIH SREDSTAVA (12%)</a:t>
            </a:r>
            <a:endParaRPr lang="hr-HR" sz="2800" dirty="0"/>
          </a:p>
          <a:p>
            <a:r>
              <a:rPr lang="hr-HR" sz="2800" dirty="0" smtClean="0"/>
              <a:t>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8792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404664"/>
            <a:ext cx="734481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 smtClean="0"/>
              <a:t>NATJEČAJNA PROGRAMSKA </a:t>
            </a:r>
            <a:r>
              <a:rPr lang="hr-HR" sz="2800" dirty="0"/>
              <a:t>PODRUČJA</a:t>
            </a:r>
          </a:p>
          <a:p>
            <a:endParaRPr lang="hr-HR" b="1" dirty="0" smtClean="0">
              <a:latin typeface="Calibri" pitchFamily="34" charset="0"/>
            </a:endParaRPr>
          </a:p>
          <a:p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- dramsk</a:t>
            </a:r>
            <a:r>
              <a:rPr lang="hr-HR" b="1" dirty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vi-VN" b="1" dirty="0">
                <a:solidFill>
                  <a:srgbClr val="FF0000"/>
                </a:solidFill>
                <a:latin typeface="Calibri" pitchFamily="34" charset="0"/>
              </a:rPr>
              <a:t>i 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plesn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 umjetnost </a:t>
            </a:r>
            <a:r>
              <a:rPr lang="vi-VN" b="1" dirty="0">
                <a:solidFill>
                  <a:srgbClr val="FF0000"/>
                </a:solidFill>
                <a:latin typeface="Calibri" pitchFamily="34" charset="0"/>
              </a:rPr>
              <a:t>te 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izvedben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 umjetnosti</a:t>
            </a:r>
            <a:endParaRPr lang="vi-VN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- glazb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vi-VN" b="1" dirty="0">
                <a:solidFill>
                  <a:srgbClr val="FF0000"/>
                </a:solidFill>
                <a:latin typeface="Calibri" pitchFamily="34" charset="0"/>
              </a:rPr>
              <a:t>i glazbeno-scenske 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umjetnosti</a:t>
            </a:r>
            <a:endParaRPr lang="hr-HR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- kulturno-umjetničk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i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 amateriz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m</a:t>
            </a:r>
            <a:endParaRPr lang="vi-VN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vi-VN" b="1" dirty="0">
                <a:solidFill>
                  <a:srgbClr val="FF0000"/>
                </a:solidFill>
                <a:latin typeface="Calibri" pitchFamily="34" charset="0"/>
              </a:rPr>
              <a:t>- 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vizualn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vi-VN" b="1" dirty="0">
                <a:solidFill>
                  <a:srgbClr val="FF0000"/>
                </a:solidFill>
                <a:latin typeface="Calibri" pitchFamily="34" charset="0"/>
              </a:rPr>
              <a:t>umjetnosti, 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likovn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 monografij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, dizajn </a:t>
            </a:r>
            <a:r>
              <a:rPr lang="vi-VN" b="1" dirty="0">
                <a:solidFill>
                  <a:srgbClr val="FF0000"/>
                </a:solidFill>
                <a:latin typeface="Calibri" pitchFamily="34" charset="0"/>
              </a:rPr>
              <a:t>i 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arhitektur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endParaRPr lang="vi-VN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vi-VN" b="1" dirty="0">
                <a:solidFill>
                  <a:srgbClr val="FF0000"/>
                </a:solidFill>
                <a:latin typeface="Calibri" pitchFamily="34" charset="0"/>
              </a:rPr>
              <a:t>- 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inovativn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 umjetničk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vi-VN" b="1" dirty="0">
                <a:solidFill>
                  <a:srgbClr val="FF0000"/>
                </a:solidFill>
                <a:latin typeface="Calibri" pitchFamily="34" charset="0"/>
              </a:rPr>
              <a:t>i 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kulturn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 praks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endParaRPr lang="vi-VN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hr-HR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- poticanje </a:t>
            </a:r>
            <a:r>
              <a:rPr lang="hr-HR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književnog stvaralaštva</a:t>
            </a:r>
            <a:r>
              <a:rPr lang="hr-HR" b="1" dirty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hr-HR" b="1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- </a:t>
            </a:r>
            <a:r>
              <a:rPr lang="vi-VN" b="1" dirty="0">
                <a:solidFill>
                  <a:srgbClr val="FF0000"/>
                </a:solidFill>
                <a:latin typeface="Calibri" pitchFamily="34" charset="0"/>
              </a:rPr>
              <a:t>redovn</a:t>
            </a:r>
            <a:r>
              <a:rPr lang="hr-HR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a</a:t>
            </a:r>
            <a:r>
              <a:rPr lang="vi-VN" b="1" dirty="0">
                <a:solidFill>
                  <a:srgbClr val="FF0000"/>
                </a:solidFill>
                <a:latin typeface="Calibri" pitchFamily="34" charset="0"/>
              </a:rPr>
              <a:t> djelatnost </a:t>
            </a:r>
            <a:r>
              <a:rPr lang="hr-HR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strukovnih udruga</a:t>
            </a:r>
            <a:endParaRPr lang="vi-VN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r>
              <a:rPr lang="vi-VN" b="1" dirty="0" smtClean="0">
                <a:solidFill>
                  <a:srgbClr val="EAB200"/>
                </a:solidFill>
                <a:latin typeface="Calibri" pitchFamily="34" charset="0"/>
              </a:rPr>
              <a:t>- knjižničn</a:t>
            </a:r>
            <a:r>
              <a:rPr lang="hr-HR" b="1" dirty="0" smtClean="0">
                <a:solidFill>
                  <a:srgbClr val="EAB200"/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rgbClr val="EAB200"/>
                </a:solidFill>
                <a:latin typeface="Calibri" pitchFamily="34" charset="0"/>
              </a:rPr>
              <a:t> djelatnost</a:t>
            </a:r>
            <a:endParaRPr lang="vi-VN" b="1" dirty="0">
              <a:solidFill>
                <a:srgbClr val="EAB200"/>
              </a:solidFill>
              <a:latin typeface="Calibri" pitchFamily="34" charset="0"/>
            </a:endParaRPr>
          </a:p>
          <a:p>
            <a:r>
              <a:rPr lang="vi-VN" b="1" dirty="0">
                <a:solidFill>
                  <a:srgbClr val="EAB200"/>
                </a:solidFill>
                <a:latin typeface="Calibri" pitchFamily="34" charset="0"/>
              </a:rPr>
              <a:t>- </a:t>
            </a:r>
            <a:r>
              <a:rPr lang="vi-VN" b="1" dirty="0" smtClean="0">
                <a:solidFill>
                  <a:srgbClr val="EAB200"/>
                </a:solidFill>
                <a:latin typeface="Calibri" pitchFamily="34" charset="0"/>
              </a:rPr>
              <a:t>arhivsk</a:t>
            </a:r>
            <a:r>
              <a:rPr lang="hr-HR" b="1" dirty="0" smtClean="0">
                <a:solidFill>
                  <a:srgbClr val="EAB200"/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rgbClr val="EAB200"/>
                </a:solidFill>
                <a:latin typeface="Calibri" pitchFamily="34" charset="0"/>
              </a:rPr>
              <a:t> djelatnost</a:t>
            </a:r>
            <a:endParaRPr lang="vi-VN" b="1" dirty="0">
              <a:solidFill>
                <a:srgbClr val="EAB200"/>
              </a:solidFill>
              <a:latin typeface="Calibri" pitchFamily="34" charset="0"/>
            </a:endParaRPr>
          </a:p>
          <a:p>
            <a:r>
              <a:rPr lang="vi-VN" b="1" dirty="0">
                <a:solidFill>
                  <a:srgbClr val="EAB200"/>
                </a:solidFill>
                <a:latin typeface="Calibri" pitchFamily="34" charset="0"/>
              </a:rPr>
              <a:t>- </a:t>
            </a:r>
            <a:r>
              <a:rPr lang="vi-VN" b="1" dirty="0" smtClean="0">
                <a:solidFill>
                  <a:srgbClr val="EAB200"/>
                </a:solidFill>
                <a:latin typeface="Calibri" pitchFamily="34" charset="0"/>
              </a:rPr>
              <a:t>muzejsko-galerijsk</a:t>
            </a:r>
            <a:r>
              <a:rPr lang="hr-HR" b="1" dirty="0" smtClean="0">
                <a:solidFill>
                  <a:srgbClr val="EAB200"/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rgbClr val="EAB200"/>
                </a:solidFill>
                <a:latin typeface="Calibri" pitchFamily="34" charset="0"/>
              </a:rPr>
              <a:t> djelatnost</a:t>
            </a:r>
            <a:endParaRPr lang="vi-VN" b="1" dirty="0">
              <a:solidFill>
                <a:srgbClr val="EAB200"/>
              </a:solidFill>
              <a:latin typeface="Calibri" pitchFamily="34" charset="0"/>
            </a:endParaRPr>
          </a:p>
          <a:p>
            <a:r>
              <a:rPr lang="vi-VN" b="1" dirty="0">
                <a:solidFill>
                  <a:srgbClr val="EAB200"/>
                </a:solidFill>
                <a:latin typeface="Calibri" pitchFamily="34" charset="0"/>
              </a:rPr>
              <a:t>- digitalizacije u arhivskoj, knjižničnoj i muzejskoj </a:t>
            </a:r>
            <a:r>
              <a:rPr lang="vi-VN" b="1" dirty="0" smtClean="0">
                <a:solidFill>
                  <a:srgbClr val="EAB200"/>
                </a:solidFill>
                <a:latin typeface="Calibri" pitchFamily="34" charset="0"/>
              </a:rPr>
              <a:t>djelatnosti</a:t>
            </a:r>
            <a:endParaRPr lang="vi-VN" b="1" dirty="0">
              <a:solidFill>
                <a:srgbClr val="EAB200"/>
              </a:solidFill>
              <a:latin typeface="Calibri" pitchFamily="34" charset="0"/>
            </a:endParaRPr>
          </a:p>
          <a:p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- zaštit</a:t>
            </a: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vi-VN" b="1" dirty="0">
                <a:solidFill>
                  <a:srgbClr val="00B050"/>
                </a:solidFill>
                <a:latin typeface="Calibri" pitchFamily="34" charset="0"/>
              </a:rPr>
              <a:t>i 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očuvanj</a:t>
            </a: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e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vi-VN" b="1" dirty="0">
                <a:solidFill>
                  <a:srgbClr val="00B050"/>
                </a:solidFill>
                <a:latin typeface="Calibri" pitchFamily="34" charset="0"/>
              </a:rPr>
              <a:t>arheološke 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baštine</a:t>
            </a:r>
            <a:endParaRPr lang="vi-VN" b="1" dirty="0">
              <a:solidFill>
                <a:srgbClr val="00B050"/>
              </a:solidFill>
              <a:latin typeface="Calibri" pitchFamily="34" charset="0"/>
            </a:endParaRPr>
          </a:p>
          <a:p>
            <a:r>
              <a:rPr lang="vi-VN" b="1" dirty="0">
                <a:solidFill>
                  <a:srgbClr val="00B050"/>
                </a:solidFill>
                <a:latin typeface="Calibri" pitchFamily="34" charset="0"/>
              </a:rPr>
              <a:t>- 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zaštit</a:t>
            </a: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vi-VN" b="1" dirty="0">
                <a:solidFill>
                  <a:srgbClr val="00B050"/>
                </a:solidFill>
                <a:latin typeface="Calibri" pitchFamily="34" charset="0"/>
              </a:rPr>
              <a:t>i 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očuvanj</a:t>
            </a: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e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vi-VN" b="1" dirty="0">
                <a:solidFill>
                  <a:srgbClr val="00B050"/>
                </a:solidFill>
                <a:latin typeface="Calibri" pitchFamily="34" charset="0"/>
              </a:rPr>
              <a:t>nepokretnih kulturnih 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dobara</a:t>
            </a:r>
            <a:endParaRPr lang="vi-VN" b="1" dirty="0">
              <a:solidFill>
                <a:srgbClr val="00B050"/>
              </a:solidFill>
              <a:latin typeface="Calibri" pitchFamily="34" charset="0"/>
            </a:endParaRPr>
          </a:p>
          <a:p>
            <a:r>
              <a:rPr lang="vi-VN" b="1" dirty="0">
                <a:solidFill>
                  <a:srgbClr val="00B050"/>
                </a:solidFill>
                <a:latin typeface="Calibri" pitchFamily="34" charset="0"/>
              </a:rPr>
              <a:t>- 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zaštit</a:t>
            </a: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vi-VN" b="1" dirty="0">
                <a:solidFill>
                  <a:srgbClr val="00B050"/>
                </a:solidFill>
                <a:latin typeface="Calibri" pitchFamily="34" charset="0"/>
              </a:rPr>
              <a:t>i 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očuvanj</a:t>
            </a: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e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vi-VN" b="1" dirty="0">
                <a:solidFill>
                  <a:srgbClr val="00B050"/>
                </a:solidFill>
                <a:latin typeface="Calibri" pitchFamily="34" charset="0"/>
              </a:rPr>
              <a:t>pokretnih kulturnih 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dobara</a:t>
            </a:r>
            <a:endParaRPr lang="vi-VN" b="1" dirty="0">
              <a:solidFill>
                <a:srgbClr val="00B050"/>
              </a:solidFill>
              <a:latin typeface="Calibri" pitchFamily="34" charset="0"/>
            </a:endParaRPr>
          </a:p>
          <a:p>
            <a:r>
              <a:rPr lang="vi-VN" b="1" dirty="0">
                <a:solidFill>
                  <a:srgbClr val="00B050"/>
                </a:solidFill>
                <a:latin typeface="Calibri" pitchFamily="34" charset="0"/>
              </a:rPr>
              <a:t>- 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zaštit</a:t>
            </a: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vi-VN" b="1" dirty="0">
                <a:solidFill>
                  <a:srgbClr val="00B050"/>
                </a:solidFill>
                <a:latin typeface="Calibri" pitchFamily="34" charset="0"/>
              </a:rPr>
              <a:t>i 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očuvanj</a:t>
            </a:r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e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vi-VN" b="1" dirty="0">
                <a:solidFill>
                  <a:srgbClr val="00B050"/>
                </a:solidFill>
                <a:latin typeface="Calibri" pitchFamily="34" charset="0"/>
              </a:rPr>
              <a:t>nematerijalnih kulturnih </a:t>
            </a:r>
            <a:r>
              <a:rPr lang="vi-VN" b="1" dirty="0" smtClean="0">
                <a:solidFill>
                  <a:srgbClr val="00B050"/>
                </a:solidFill>
                <a:latin typeface="Calibri" pitchFamily="34" charset="0"/>
              </a:rPr>
              <a:t>dobara</a:t>
            </a:r>
            <a:endParaRPr lang="vi-VN" b="1" dirty="0">
              <a:solidFill>
                <a:srgbClr val="00B050"/>
              </a:solidFill>
              <a:latin typeface="Calibri" pitchFamily="34" charset="0"/>
            </a:endParaRPr>
          </a:p>
          <a:p>
            <a:r>
              <a:rPr lang="hr-HR" b="1" dirty="0" smtClean="0">
                <a:solidFill>
                  <a:srgbClr val="00B0F0"/>
                </a:solidFill>
                <a:latin typeface="Calibri" pitchFamily="34" charset="0"/>
              </a:rPr>
              <a:t>- </a:t>
            </a:r>
            <a:r>
              <a:rPr lang="vi-VN" b="1" dirty="0" smtClean="0">
                <a:solidFill>
                  <a:srgbClr val="00B0F0"/>
                </a:solidFill>
                <a:latin typeface="Calibri" pitchFamily="34" charset="0"/>
              </a:rPr>
              <a:t>investicijsk</a:t>
            </a:r>
            <a:r>
              <a:rPr lang="hr-HR" b="1" dirty="0" smtClean="0">
                <a:solidFill>
                  <a:srgbClr val="00B0F0"/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rgbClr val="00B0F0"/>
                </a:solidFill>
                <a:latin typeface="Calibri" pitchFamily="34" charset="0"/>
              </a:rPr>
              <a:t> potpor</a:t>
            </a:r>
            <a:r>
              <a:rPr lang="hr-HR" b="1" dirty="0" smtClean="0">
                <a:solidFill>
                  <a:srgbClr val="00B0F0"/>
                </a:solidFill>
                <a:latin typeface="Calibri" pitchFamily="34" charset="0"/>
              </a:rPr>
              <a:t>a</a:t>
            </a:r>
          </a:p>
          <a:p>
            <a:r>
              <a:rPr lang="hr-HR" b="1" dirty="0" smtClean="0">
                <a:solidFill>
                  <a:srgbClr val="00B0F0"/>
                </a:solidFill>
                <a:latin typeface="Calibri" pitchFamily="34" charset="0"/>
              </a:rPr>
              <a:t>- </a:t>
            </a:r>
            <a:r>
              <a:rPr lang="vi-VN" b="1" dirty="0" smtClean="0">
                <a:solidFill>
                  <a:srgbClr val="00B0F0"/>
                </a:solidFill>
                <a:latin typeface="Calibri" pitchFamily="34" charset="0"/>
              </a:rPr>
              <a:t>informatizacij</a:t>
            </a:r>
            <a:r>
              <a:rPr lang="hr-HR" b="1" dirty="0" smtClean="0">
                <a:solidFill>
                  <a:srgbClr val="00B0F0"/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vi-VN" b="1" dirty="0">
                <a:solidFill>
                  <a:srgbClr val="00B0F0"/>
                </a:solidFill>
                <a:latin typeface="Calibri" pitchFamily="34" charset="0"/>
              </a:rPr>
              <a:t>ustanova </a:t>
            </a:r>
            <a:r>
              <a:rPr lang="vi-VN" b="1" dirty="0" smtClean="0">
                <a:solidFill>
                  <a:srgbClr val="00B0F0"/>
                </a:solidFill>
                <a:latin typeface="Calibri" pitchFamily="34" charset="0"/>
              </a:rPr>
              <a:t>kulture</a:t>
            </a:r>
            <a:endParaRPr lang="hr-HR" b="1" dirty="0" smtClean="0">
              <a:solidFill>
                <a:srgbClr val="00B0F0"/>
              </a:solidFill>
              <a:latin typeface="Calibri" pitchFamily="34" charset="0"/>
            </a:endParaRPr>
          </a:p>
          <a:p>
            <a:r>
              <a:rPr lang="vi-VN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vi-VN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međunarodn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kulturn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</a:t>
            </a:r>
            <a:r>
              <a:rPr lang="vi-VN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suradnj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</a:t>
            </a:r>
            <a:endParaRPr lang="vi-VN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/>
              <a:t>BROJ PRIJAVLJENIH PROGRAMA I </a:t>
            </a:r>
          </a:p>
          <a:p>
            <a:pPr algn="ctr"/>
            <a:r>
              <a:rPr lang="pl-PL" sz="2800" dirty="0"/>
              <a:t>TRAŽENIH SREDSTAVA PO PROGRAMSKIM PODRUČJIMA</a:t>
            </a:r>
            <a:endParaRPr lang="hr-HR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517129"/>
              </p:ext>
            </p:extLst>
          </p:nvPr>
        </p:nvGraphicFramePr>
        <p:xfrm>
          <a:off x="323528" y="1214760"/>
          <a:ext cx="8496944" cy="5391028"/>
        </p:xfrm>
        <a:graphic>
          <a:graphicData uri="http://schemas.openxmlformats.org/drawingml/2006/table">
            <a:tbl>
              <a:tblPr/>
              <a:tblGrid>
                <a:gridCol w="1762593"/>
                <a:gridCol w="3685422"/>
                <a:gridCol w="1139454"/>
                <a:gridCol w="1909475"/>
              </a:tblGrid>
              <a:tr h="48194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KULTURNO PODRUČJE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PROGRAMSKA DJELATNOST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PRIJAVLJENI PROGRAMI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TRAŽENA SREDSTVA (kn)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029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 smtClean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UMJETNOST</a:t>
                      </a:r>
                      <a:endParaRPr lang="hr-HR" sz="1100" b="1" i="0" u="none" strike="noStrike" dirty="0">
                        <a:solidFill>
                          <a:srgbClr val="C0504D"/>
                        </a:solidFill>
                        <a:effectLst/>
                        <a:latin typeface="Trebuchet MS"/>
                      </a:endParaRP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Dramske i plesne umjetnosti te izvedbenih umjetnosti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518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107.565.349,06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Glazbene i glazbeno-scenske umjetnosti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472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24.344.888,91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Kulturno-umjetnički amaterizam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615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17.499.467,79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2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Vizualnih umjetnosti, likovnih monografija, dizajna i arhitekture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777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32.228.189,71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1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Inovativne umjetničke i </a:t>
                      </a:r>
                      <a:r>
                        <a:rPr lang="nn-NO" sz="1100" b="1" i="0" u="none" strike="noStrike" dirty="0" smtClean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kulturne </a:t>
                      </a:r>
                      <a:r>
                        <a:rPr lang="nn-NO" sz="11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prakse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293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22.087.041,29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Potpora za poticanje književnog stvaralaštva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182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9.555.000,00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Redovna djelatnost strukovnih udruga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95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69.674.369,06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 smtClean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AKM SUSTAV</a:t>
                      </a:r>
                      <a:endParaRPr lang="hr-HR" sz="1100" b="1" i="0" u="none" strike="noStrike" dirty="0">
                        <a:solidFill>
                          <a:srgbClr val="C89800"/>
                        </a:solidFill>
                        <a:effectLst/>
                        <a:latin typeface="Trebuchet MS"/>
                      </a:endParaRP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Knjižnična djelatnost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298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27.226.079,87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Arhivska djelatnost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123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11.285.332,71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Muzejsko-galerijska djelatnost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945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65.722.134,25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100" b="1" i="0" u="none" strike="noStrike" dirty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Digitalizacija arh., knjiž. i muz. građe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59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7.437.201,08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BAŠTINA</a:t>
                      </a:r>
                      <a:endParaRPr lang="hr-HR" sz="1100" b="1" i="0" u="none" strike="noStrike" dirty="0">
                        <a:solidFill>
                          <a:srgbClr val="00B050"/>
                        </a:solidFill>
                        <a:effectLst/>
                        <a:latin typeface="Trebuchet MS"/>
                      </a:endParaRP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Zaštita i očuvanje arheološke baštine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292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60.468.742,78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Zaštita i očuvanje nepokretnih kulturnih dobara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1013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469.843.520,58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Zaštita i očuvanje pokretnih kulturnih dobara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324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36.040.011,21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Zaštita i očuvanje nematerijalnih kulturnih dobara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3.113.110,60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rebuchet MS"/>
                        </a:rPr>
                        <a:t>INVESTICIJE</a:t>
                      </a:r>
                      <a:endParaRPr lang="hr-HR" sz="1100" b="1" i="0" u="none" strike="noStrike" dirty="0">
                        <a:solidFill>
                          <a:srgbClr val="0070C0"/>
                        </a:solidFill>
                        <a:effectLst/>
                        <a:latin typeface="Trebuchet MS"/>
                      </a:endParaRP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Trebuchet MS"/>
                        </a:rPr>
                        <a:t>Investicijska potpora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399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684.411.374,73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Trebuchet MS"/>
                        </a:rPr>
                        <a:t>Informatizacija ustanova kulture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276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8.181.863,63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b="1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Trebuchet MS"/>
                        </a:rPr>
                        <a:t>MEĐUNARODNA</a:t>
                      </a:r>
                      <a:endParaRPr lang="vi-VN" sz="1100" b="1" i="0" u="none" strike="noStrike" dirty="0">
                        <a:solidFill>
                          <a:srgbClr val="974706"/>
                        </a:solidFill>
                        <a:effectLst/>
                        <a:latin typeface="Trebuchet MS"/>
                      </a:endParaRP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100" b="1" i="0" u="none" strike="noStrike" dirty="0">
                          <a:solidFill>
                            <a:srgbClr val="974706"/>
                          </a:solidFill>
                          <a:effectLst/>
                          <a:latin typeface="Trebuchet MS"/>
                        </a:rPr>
                        <a:t>Međunarodna kulturna suradnja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585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64.529.173,67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5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UKUPNO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7346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1.721.212.850,93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5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12" y="181670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 smtClean="0"/>
              <a:t>PRIJAVLJENI PROGRAMI</a:t>
            </a:r>
          </a:p>
          <a:p>
            <a:pPr algn="ctr"/>
            <a:r>
              <a:rPr lang="hr-HR" sz="2800" dirty="0" smtClean="0"/>
              <a:t>PREMA KULTURNIM PODRUČJIMA</a:t>
            </a:r>
          </a:p>
          <a:p>
            <a:pPr algn="ctr"/>
            <a:endParaRPr lang="hr-HR" dirty="0"/>
          </a:p>
        </p:txBody>
      </p:sp>
      <p:graphicFrame>
        <p:nvGraphicFramePr>
          <p:cNvPr id="3" name="Grafikon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55640"/>
              </p:ext>
            </p:extLst>
          </p:nvPr>
        </p:nvGraphicFramePr>
        <p:xfrm>
          <a:off x="179512" y="1484784"/>
          <a:ext cx="4701273" cy="2979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50040"/>
              </p:ext>
            </p:extLst>
          </p:nvPr>
        </p:nvGraphicFramePr>
        <p:xfrm>
          <a:off x="4355976" y="3501008"/>
          <a:ext cx="4579269" cy="303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1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2188" y="476672"/>
            <a:ext cx="561662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OČEKIVANE PRIJAVE DO KRAJA </a:t>
            </a:r>
            <a:r>
              <a:rPr lang="hr-HR" sz="2800" b="1" dirty="0"/>
              <a:t>2014.</a:t>
            </a:r>
          </a:p>
          <a:p>
            <a:r>
              <a:rPr lang="hr-HR" dirty="0" smtClean="0"/>
              <a:t>*na temelju prijava u 2013. godini</a:t>
            </a:r>
          </a:p>
          <a:p>
            <a:endParaRPr lang="hr-HR" sz="2000" dirty="0" smtClean="0"/>
          </a:p>
          <a:p>
            <a:r>
              <a:rPr lang="hr-HR" sz="3600" b="1" dirty="0" smtClean="0"/>
              <a:t>7</a:t>
            </a:r>
            <a:r>
              <a:rPr lang="hr-HR" sz="2800" dirty="0" smtClean="0"/>
              <a:t> PROGRAMSKIH </a:t>
            </a:r>
            <a:r>
              <a:rPr lang="hr-HR" sz="2800" dirty="0"/>
              <a:t>PODRUČJA</a:t>
            </a:r>
          </a:p>
          <a:p>
            <a:r>
              <a:rPr lang="hr-HR" sz="3600" b="1" dirty="0" smtClean="0"/>
              <a:t>5.000 </a:t>
            </a:r>
            <a:r>
              <a:rPr lang="hr-HR" sz="2800" dirty="0" smtClean="0"/>
              <a:t>PRIJAVLJENIH PROGRAMA</a:t>
            </a:r>
            <a:endParaRPr lang="hr-HR" sz="2800" dirty="0"/>
          </a:p>
        </p:txBody>
      </p:sp>
      <p:sp>
        <p:nvSpPr>
          <p:cNvPr id="3" name="Rectangle 2"/>
          <p:cNvSpPr/>
          <p:nvPr/>
        </p:nvSpPr>
        <p:spPr>
          <a:xfrm>
            <a:off x="1187624" y="3068960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/>
              <a:t>NATJEČAJNA PROGRAMSKA PODRUČJA ZA PRIJAVE DO KRAJA 2014.</a:t>
            </a:r>
          </a:p>
          <a:p>
            <a:endParaRPr lang="hr-HR" dirty="0" smtClean="0"/>
          </a:p>
          <a:p>
            <a:r>
              <a:rPr lang="hr-HR" sz="1600" dirty="0" smtClean="0"/>
              <a:t>- </a:t>
            </a:r>
            <a:r>
              <a:rPr lang="hr-HR" sz="1600" dirty="0"/>
              <a:t>izdavanje knjiga, časopisa i elektroničkih publikacija;</a:t>
            </a:r>
          </a:p>
          <a:p>
            <a:r>
              <a:rPr lang="hr-HR" sz="1600" dirty="0"/>
              <a:t>- književne manifestacija i inozemni </a:t>
            </a:r>
            <a:r>
              <a:rPr lang="hr-HR" sz="1600" dirty="0" smtClean="0"/>
              <a:t>sajmovi </a:t>
            </a:r>
            <a:r>
              <a:rPr lang="hr-HR" sz="1600" dirty="0"/>
              <a:t>knjiga</a:t>
            </a:r>
          </a:p>
          <a:p>
            <a:r>
              <a:rPr lang="hr-HR" sz="1600" dirty="0"/>
              <a:t>- književni programi u </a:t>
            </a:r>
            <a:r>
              <a:rPr lang="hr-HR" sz="1600" dirty="0" smtClean="0"/>
              <a:t>knjižarama</a:t>
            </a:r>
            <a:endParaRPr lang="hr-HR" sz="1600" dirty="0"/>
          </a:p>
          <a:p>
            <a:r>
              <a:rPr lang="hr-HR" sz="1600" dirty="0"/>
              <a:t>- otkup vrijednih knjiga</a:t>
            </a:r>
          </a:p>
          <a:p>
            <a:r>
              <a:rPr lang="hr-HR" sz="1600" dirty="0"/>
              <a:t>- stimulacija za ostvarenja na području književnoga stvaralaštva</a:t>
            </a:r>
          </a:p>
          <a:p>
            <a:r>
              <a:rPr lang="hr-HR" sz="1600" dirty="0" smtClean="0"/>
              <a:t>- neprofitni </a:t>
            </a:r>
            <a:r>
              <a:rPr lang="hr-HR" sz="1600" dirty="0"/>
              <a:t>mediji i novinarski </a:t>
            </a:r>
            <a:r>
              <a:rPr lang="hr-HR" sz="1600" dirty="0" smtClean="0"/>
              <a:t>radovi</a:t>
            </a:r>
          </a:p>
          <a:p>
            <a:r>
              <a:rPr lang="hr-HR" sz="1600" dirty="0" smtClean="0"/>
              <a:t>- poduzetništvo </a:t>
            </a:r>
            <a:r>
              <a:rPr lang="hr-HR" sz="1600" dirty="0"/>
              <a:t>u </a:t>
            </a:r>
            <a:r>
              <a:rPr lang="hr-HR" sz="1600" dirty="0" smtClean="0"/>
              <a:t>kulturi – u tijeku</a:t>
            </a:r>
          </a:p>
          <a:p>
            <a:endParaRPr lang="hr-HR" sz="1600" dirty="0"/>
          </a:p>
          <a:p>
            <a:r>
              <a:rPr lang="hr-HR" sz="1600" dirty="0" smtClean="0"/>
              <a:t>- </a:t>
            </a:r>
            <a:r>
              <a:rPr lang="hr-HR" sz="1600" dirty="0" smtClean="0"/>
              <a:t>Ruksak (pun) kulture – u </a:t>
            </a:r>
            <a:r>
              <a:rPr lang="hr-HR" sz="1600" dirty="0" smtClean="0"/>
              <a:t>tijeku</a:t>
            </a:r>
            <a:endParaRPr lang="hr-H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1" t="17315" r="12484" b="11550"/>
          <a:stretch/>
        </p:blipFill>
        <p:spPr bwMode="auto">
          <a:xfrm>
            <a:off x="6773267" y="5013176"/>
            <a:ext cx="1615157" cy="1478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35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3038" y="980728"/>
            <a:ext cx="7204665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dirty="0" smtClean="0"/>
              <a:t>PROJEKCIJA UKUPNO PRIJAVLJENIH PROGRAMA </a:t>
            </a:r>
          </a:p>
          <a:p>
            <a:pPr algn="ctr"/>
            <a:r>
              <a:rPr lang="pl-PL" sz="2800" dirty="0" smtClean="0"/>
              <a:t>S TRAŽENIM SREDSTVIMA DO KRAJA </a:t>
            </a:r>
            <a:r>
              <a:rPr lang="pl-PL" sz="2800" dirty="0"/>
              <a:t>2014.</a:t>
            </a:r>
          </a:p>
          <a:p>
            <a:pPr algn="ctr"/>
            <a:endParaRPr lang="pl-PL" dirty="0" smtClean="0"/>
          </a:p>
          <a:p>
            <a:pPr algn="ctr"/>
            <a:r>
              <a:rPr lang="pl-PL" sz="2000" dirty="0" smtClean="0"/>
              <a:t>Broj prijavljenih programa</a:t>
            </a:r>
          </a:p>
          <a:p>
            <a:pPr algn="ctr"/>
            <a:endParaRPr lang="pl-PL" dirty="0" smtClean="0"/>
          </a:p>
          <a:p>
            <a:pPr algn="ctr"/>
            <a:r>
              <a:rPr lang="pl-PL" sz="3200" b="1" dirty="0" smtClean="0"/>
              <a:t>više od 12.000</a:t>
            </a:r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sz="2000" dirty="0" smtClean="0"/>
              <a:t>Tražena sredstva</a:t>
            </a:r>
          </a:p>
          <a:p>
            <a:pPr algn="ctr"/>
            <a:endParaRPr lang="pl-PL" dirty="0" smtClean="0"/>
          </a:p>
          <a:p>
            <a:pPr algn="ctr"/>
            <a:r>
              <a:rPr lang="pl-PL" sz="3200" b="1" dirty="0" smtClean="0"/>
              <a:t>više 1,8 milijardi kn</a:t>
            </a:r>
            <a:endParaRPr lang="pl-PL" sz="3200" dirty="0" smtClean="0"/>
          </a:p>
          <a:p>
            <a:pPr algn="ctr"/>
            <a:endParaRPr lang="pl-PL" sz="1000" dirty="0"/>
          </a:p>
          <a:p>
            <a:pPr algn="ctr"/>
            <a:r>
              <a:rPr lang="pl-PL" sz="2000" dirty="0" smtClean="0"/>
              <a:t>(red veličine 2,3 proračuna Ministarstva kulture za 2014. godinu)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4185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4624"/>
            <a:ext cx="89289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/>
              <a:t>ODOBRENI PROGRAMI ZA 2014.: </a:t>
            </a:r>
          </a:p>
          <a:p>
            <a:pPr algn="ctr"/>
            <a:r>
              <a:rPr lang="hr-HR" sz="2400" dirty="0"/>
              <a:t>STANJE OŽUJAK 2014.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600173"/>
              </p:ext>
            </p:extLst>
          </p:nvPr>
        </p:nvGraphicFramePr>
        <p:xfrm>
          <a:off x="251520" y="900133"/>
          <a:ext cx="8496944" cy="5697218"/>
        </p:xfrm>
        <a:graphic>
          <a:graphicData uri="http://schemas.openxmlformats.org/drawingml/2006/table">
            <a:tbl>
              <a:tblPr/>
              <a:tblGrid>
                <a:gridCol w="1656184"/>
                <a:gridCol w="3888432"/>
                <a:gridCol w="1368152"/>
                <a:gridCol w="1584176"/>
              </a:tblGrid>
              <a:tr h="49996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KULTURNO PODRUČJE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PROGRAMSKA DJELATNOST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ODOBRENI PROGRAMI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ODOBRENA SREDSTVA (kn)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6666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 smtClean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UMJETNOST</a:t>
                      </a:r>
                      <a:endParaRPr lang="hr-HR" sz="1000" b="1" i="0" u="none" strike="noStrike" dirty="0">
                        <a:solidFill>
                          <a:srgbClr val="C0504D"/>
                        </a:solidFill>
                        <a:effectLst/>
                        <a:latin typeface="Trebuchet MS"/>
                      </a:endParaRP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Dramske i plesne umjetnosti te izvedbenih umjetnosti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256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25.754.392,00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Glazbene i glazbeno-scenske umjetnosti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243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7.794.100,00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Kulturno-umjetnički amaterizam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288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4.060.500,00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6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Vizualnih umjetnosti, likovnih monografija, dizajna i arhitekture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396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4.695.900,00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0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Inovativne umjetničke i kulturnie prakse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170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4.404.000,00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Potpora za poticanje književnog stvaralaštva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68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1.911.000,00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C0504D"/>
                          </a:solidFill>
                          <a:effectLst/>
                          <a:latin typeface="Trebuchet MS"/>
                        </a:rPr>
                        <a:t>Redovna djelatnost strukovnih udruga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32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5.870.000,00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 smtClean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AKM SUSTAV</a:t>
                      </a:r>
                      <a:endParaRPr lang="hr-HR" sz="1000" b="1" i="0" u="none" strike="noStrike" dirty="0">
                        <a:solidFill>
                          <a:srgbClr val="C89800"/>
                        </a:solidFill>
                        <a:effectLst/>
                        <a:latin typeface="Trebuchet MS"/>
                      </a:endParaRP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Knjižnična djelatnost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253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16.823.850,00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Arhivska djelatnost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105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3.349.011,00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Muzejsko-galerijska djelatnost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514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9.610.931,45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000" b="1" i="0" u="none" strike="noStrike" dirty="0">
                          <a:solidFill>
                            <a:srgbClr val="C89800"/>
                          </a:solidFill>
                          <a:effectLst/>
                          <a:latin typeface="Trebuchet MS"/>
                        </a:rPr>
                        <a:t>Digitalizacija arh., knjiž. i muz. građe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25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462.000,00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BAŠTINA</a:t>
                      </a:r>
                      <a:endParaRPr lang="hr-HR" sz="1000" b="1" i="0" u="none" strike="noStrike" dirty="0">
                        <a:solidFill>
                          <a:srgbClr val="00B050"/>
                        </a:solidFill>
                        <a:effectLst/>
                        <a:latin typeface="Trebuchet MS"/>
                      </a:endParaRP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Zaštita i očuvanje arheološke baštine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133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5.930.000,00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Zaštita i očuvanje nepokretnih kulturnih dobara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458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45.933.575,00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Zaštita i očuvanje pokretnih kulturnih dobara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217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10.217.070,00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6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Trebuchet MS"/>
                        </a:rPr>
                        <a:t>Zaštita i očuvanje nematerijalnih kulturnih dobara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547.000,00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rebuchet MS"/>
                        </a:rPr>
                        <a:t>INVESTICIJE</a:t>
                      </a:r>
                      <a:endParaRPr lang="hr-HR" sz="1000" b="1" i="0" u="none" strike="noStrike" dirty="0">
                        <a:solidFill>
                          <a:srgbClr val="0070C0"/>
                        </a:solidFill>
                        <a:effectLst/>
                        <a:latin typeface="Trebuchet MS"/>
                      </a:endParaRP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0070C0"/>
                          </a:solidFill>
                          <a:effectLst/>
                          <a:latin typeface="Trebuchet MS"/>
                        </a:rPr>
                        <a:t>Investicijska potpora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179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53.300.000,00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0070C0"/>
                          </a:solidFill>
                          <a:effectLst/>
                          <a:latin typeface="Trebuchet MS"/>
                        </a:rPr>
                        <a:t>Informatizacija ustanova kulture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146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1.811.000,00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00" b="1" i="0" u="none" strike="noStrike" dirty="0" smtClean="0">
                          <a:solidFill>
                            <a:srgbClr val="974706"/>
                          </a:solidFill>
                          <a:effectLst/>
                          <a:latin typeface="Trebuchet MS"/>
                        </a:rPr>
                        <a:t>MEĐUNARODNA</a:t>
                      </a:r>
                      <a:endParaRPr lang="vi-VN" sz="1000" b="1" i="0" u="none" strike="noStrike" dirty="0">
                        <a:solidFill>
                          <a:srgbClr val="974706"/>
                        </a:solidFill>
                        <a:effectLst/>
                        <a:latin typeface="Trebuchet MS"/>
                      </a:endParaRP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000" b="1" i="0" u="none" strike="noStrike" dirty="0">
                          <a:solidFill>
                            <a:srgbClr val="974706"/>
                          </a:solidFill>
                          <a:effectLst/>
                          <a:latin typeface="Trebuchet MS"/>
                        </a:rPr>
                        <a:t>Međunarodna kulturna suradnja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311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4.151.667,00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UKUPNO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3864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206.625.996,45</a:t>
                      </a:r>
                    </a:p>
                  </a:txBody>
                  <a:tcPr marL="9437" marR="9437" marT="94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18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 smtClean="0"/>
              <a:t>ODOBRENIH PROGRAMI </a:t>
            </a:r>
          </a:p>
          <a:p>
            <a:pPr algn="ctr"/>
            <a:r>
              <a:rPr lang="hr-HR" sz="2800" dirty="0" smtClean="0"/>
              <a:t>PREMA KULTURNIM PODRUČJIMA</a:t>
            </a:r>
            <a:endParaRPr lang="hr-HR" sz="2800" dirty="0"/>
          </a:p>
        </p:txBody>
      </p:sp>
      <p:graphicFrame>
        <p:nvGraphicFramePr>
          <p:cNvPr id="3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317182"/>
              </p:ext>
            </p:extLst>
          </p:nvPr>
        </p:nvGraphicFramePr>
        <p:xfrm>
          <a:off x="3275856" y="1340768"/>
          <a:ext cx="6027729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689751"/>
              </p:ext>
            </p:extLst>
          </p:nvPr>
        </p:nvGraphicFramePr>
        <p:xfrm>
          <a:off x="-14129" y="3472441"/>
          <a:ext cx="4968552" cy="3420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467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1744</Words>
  <Application>Microsoft Office PowerPoint</Application>
  <PresentationFormat>On-screen Show (4:3)</PresentationFormat>
  <Paragraphs>1007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 Jurinić</dc:creator>
  <cp:lastModifiedBy>Administrator</cp:lastModifiedBy>
  <cp:revision>43</cp:revision>
  <cp:lastPrinted>2014-03-27T15:06:08Z</cp:lastPrinted>
  <dcterms:created xsi:type="dcterms:W3CDTF">2014-03-27T08:52:12Z</dcterms:created>
  <dcterms:modified xsi:type="dcterms:W3CDTF">2014-03-28T01:51:16Z</dcterms:modified>
</cp:coreProperties>
</file>